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jpeg"/>
  <Default Extension="rels" ContentType="application/vnd.openxmlformats-package.relationships+xml"/>
  <Default Extension="gif" ContentType="image/gif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5"/>
  </p:notesMasterIdLst>
  <p:sldIdLst>
    <p:sldId id="257" r:id="rId2"/>
    <p:sldId id="293" r:id="rId3"/>
    <p:sldId id="259" r:id="rId4"/>
    <p:sldId id="288" r:id="rId5"/>
    <p:sldId id="291" r:id="rId6"/>
    <p:sldId id="284" r:id="rId7"/>
    <p:sldId id="283" r:id="rId8"/>
    <p:sldId id="272" r:id="rId9"/>
    <p:sldId id="289" r:id="rId10"/>
    <p:sldId id="270" r:id="rId11"/>
    <p:sldId id="275" r:id="rId12"/>
    <p:sldId id="278" r:id="rId13"/>
    <p:sldId id="260" r:id="rId14"/>
    <p:sldId id="273" r:id="rId15"/>
    <p:sldId id="279" r:id="rId16"/>
    <p:sldId id="299" r:id="rId17"/>
    <p:sldId id="300" r:id="rId18"/>
    <p:sldId id="301" r:id="rId19"/>
    <p:sldId id="302" r:id="rId20"/>
    <p:sldId id="281" r:id="rId21"/>
    <p:sldId id="286" r:id="rId22"/>
    <p:sldId id="282" r:id="rId23"/>
    <p:sldId id="268" r:id="rId2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15" autoAdjust="0"/>
    <p:restoredTop sz="94605" autoAdjust="0"/>
  </p:normalViewPr>
  <p:slideViewPr>
    <p:cSldViewPr>
      <p:cViewPr>
        <p:scale>
          <a:sx n="53" d="100"/>
          <a:sy n="53" d="100"/>
        </p:scale>
        <p:origin x="-1016" y="-37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notesMaster" Target="notesMasters/notesMaster1.xml"/><Relationship Id="rId26" Type="http://schemas.openxmlformats.org/officeDocument/2006/relationships/printerSettings" Target="printerSettings/printerSettings1.bin"/><Relationship Id="rId27" Type="http://schemas.openxmlformats.org/officeDocument/2006/relationships/presProps" Target="presProps.xml"/><Relationship Id="rId28" Type="http://schemas.openxmlformats.org/officeDocument/2006/relationships/viewProps" Target="viewProps.xml"/><Relationship Id="rId29" Type="http://schemas.openxmlformats.org/officeDocument/2006/relationships/theme" Target="theme/theme1.xml"/><Relationship Id="rId30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478607F-FABC-8C4E-A273-A6A86FDC5198}" type="doc">
      <dgm:prSet loTypeId="urn:microsoft.com/office/officeart/2005/8/layout/cycle6" loCatId="cycle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4396F45B-9894-C14C-980C-CFA202A33CE3}">
      <dgm:prSet phldrT="[Text]" custT="1"/>
      <dgm:spPr>
        <a:noFill/>
        <a:ln>
          <a:solidFill>
            <a:srgbClr val="FFFFFF"/>
          </a:solidFill>
        </a:ln>
      </dgm:spPr>
      <dgm:t>
        <a:bodyPr/>
        <a:lstStyle/>
        <a:p>
          <a:r>
            <a:rPr lang="en-US" sz="2800" dirty="0" smtClean="0"/>
            <a:t>JOB RICH</a:t>
          </a:r>
          <a:endParaRPr lang="en-US" sz="2800" dirty="0"/>
        </a:p>
      </dgm:t>
    </dgm:pt>
    <dgm:pt modelId="{936C995C-B5F0-AA41-90DA-9BEB3EEF472D}" type="parTrans" cxnId="{BAE9CC88-67F6-1A48-8394-3DEC9B83809C}">
      <dgm:prSet/>
      <dgm:spPr/>
      <dgm:t>
        <a:bodyPr/>
        <a:lstStyle/>
        <a:p>
          <a:endParaRPr lang="en-US"/>
        </a:p>
      </dgm:t>
    </dgm:pt>
    <dgm:pt modelId="{1EE0CC6B-599B-ED4E-A5A5-4A7AEC0FCC87}" type="sibTrans" cxnId="{BAE9CC88-67F6-1A48-8394-3DEC9B83809C}">
      <dgm:prSet/>
      <dgm:spPr>
        <a:ln>
          <a:solidFill>
            <a:srgbClr val="FFFFFF"/>
          </a:solidFill>
        </a:ln>
      </dgm:spPr>
      <dgm:t>
        <a:bodyPr/>
        <a:lstStyle/>
        <a:p>
          <a:endParaRPr lang="en-US"/>
        </a:p>
      </dgm:t>
    </dgm:pt>
    <dgm:pt modelId="{A2E29786-7985-184A-A6C7-05FF5DC6FDB9}">
      <dgm:prSet phldrT="[Text]" custT="1"/>
      <dgm:spPr>
        <a:noFill/>
        <a:ln>
          <a:solidFill>
            <a:srgbClr val="FFFFFF"/>
          </a:solidFill>
        </a:ln>
      </dgm:spPr>
      <dgm:t>
        <a:bodyPr/>
        <a:lstStyle/>
        <a:p>
          <a:r>
            <a:rPr lang="en-US" sz="2800" dirty="0" smtClean="0"/>
            <a:t>CANDIDATE RICH</a:t>
          </a:r>
          <a:endParaRPr lang="en-US" sz="2800" dirty="0"/>
        </a:p>
      </dgm:t>
    </dgm:pt>
    <dgm:pt modelId="{FAC44517-A9FC-D54E-8D1E-B8E4DB0FB34E}" type="parTrans" cxnId="{B94BD1FB-8F50-314A-8B3E-E5A1188F9084}">
      <dgm:prSet/>
      <dgm:spPr/>
      <dgm:t>
        <a:bodyPr/>
        <a:lstStyle/>
        <a:p>
          <a:endParaRPr lang="en-US"/>
        </a:p>
      </dgm:t>
    </dgm:pt>
    <dgm:pt modelId="{0584AC99-9936-E243-A919-755DD10E24E6}" type="sibTrans" cxnId="{B94BD1FB-8F50-314A-8B3E-E5A1188F9084}">
      <dgm:prSet/>
      <dgm:spPr>
        <a:ln>
          <a:solidFill>
            <a:srgbClr val="FFFFFF"/>
          </a:solidFill>
        </a:ln>
      </dgm:spPr>
      <dgm:t>
        <a:bodyPr/>
        <a:lstStyle/>
        <a:p>
          <a:endParaRPr lang="en-US"/>
        </a:p>
      </dgm:t>
    </dgm:pt>
    <dgm:pt modelId="{BEDB4AF6-C8C5-0C45-8B36-219B7071F5A5}">
      <dgm:prSet phldrT="[Text]" custT="1"/>
      <dgm:spPr>
        <a:noFill/>
        <a:ln>
          <a:solidFill>
            <a:srgbClr val="FFFFFF"/>
          </a:solidFill>
        </a:ln>
      </dgm:spPr>
      <dgm:t>
        <a:bodyPr/>
        <a:lstStyle/>
        <a:p>
          <a:r>
            <a:rPr lang="en-US" sz="2800" dirty="0" smtClean="0"/>
            <a:t>TALENT DROUGHT</a:t>
          </a:r>
          <a:endParaRPr lang="en-US" sz="2800" dirty="0"/>
        </a:p>
      </dgm:t>
    </dgm:pt>
    <dgm:pt modelId="{2AFF1879-92BC-4342-92C5-4C98DEB9BBB0}" type="parTrans" cxnId="{839BEEA4-849E-904A-A16F-58C81B65756D}">
      <dgm:prSet/>
      <dgm:spPr/>
      <dgm:t>
        <a:bodyPr/>
        <a:lstStyle/>
        <a:p>
          <a:endParaRPr lang="en-US"/>
        </a:p>
      </dgm:t>
    </dgm:pt>
    <dgm:pt modelId="{F3A7D626-3513-C44E-B6B3-4E789D0AE69E}" type="sibTrans" cxnId="{839BEEA4-849E-904A-A16F-58C81B65756D}">
      <dgm:prSet/>
      <dgm:spPr>
        <a:ln>
          <a:solidFill>
            <a:srgbClr val="FFFFFF"/>
          </a:solidFill>
        </a:ln>
      </dgm:spPr>
      <dgm:t>
        <a:bodyPr/>
        <a:lstStyle/>
        <a:p>
          <a:endParaRPr lang="en-US"/>
        </a:p>
      </dgm:t>
    </dgm:pt>
    <dgm:pt modelId="{6F72C07B-7E30-514B-8F18-8C6BD8E6CFDA}">
      <dgm:prSet phldrT="[Text]" custT="1"/>
      <dgm:spPr>
        <a:noFill/>
        <a:ln>
          <a:solidFill>
            <a:srgbClr val="FFFFFF"/>
          </a:solidFill>
        </a:ln>
      </dgm:spPr>
      <dgm:t>
        <a:bodyPr/>
        <a:lstStyle/>
        <a:p>
          <a:r>
            <a:rPr lang="en-US" sz="2800" dirty="0" smtClean="0"/>
            <a:t>NEW MEDIA</a:t>
          </a:r>
          <a:endParaRPr lang="en-US" sz="2800" dirty="0"/>
        </a:p>
      </dgm:t>
    </dgm:pt>
    <dgm:pt modelId="{52153980-FB9F-D043-B873-A385BAB047BD}" type="parTrans" cxnId="{C7F48A03-55B5-5B44-AE73-D948D6FDD491}">
      <dgm:prSet/>
      <dgm:spPr/>
      <dgm:t>
        <a:bodyPr/>
        <a:lstStyle/>
        <a:p>
          <a:endParaRPr lang="en-US"/>
        </a:p>
      </dgm:t>
    </dgm:pt>
    <dgm:pt modelId="{E13ABEA2-8CFB-2344-AA33-3C1DC39BD4CA}" type="sibTrans" cxnId="{C7F48A03-55B5-5B44-AE73-D948D6FDD491}">
      <dgm:prSet/>
      <dgm:spPr>
        <a:ln>
          <a:solidFill>
            <a:srgbClr val="FFFFFF"/>
          </a:solidFill>
        </a:ln>
      </dgm:spPr>
      <dgm:t>
        <a:bodyPr/>
        <a:lstStyle/>
        <a:p>
          <a:endParaRPr lang="en-US"/>
        </a:p>
      </dgm:t>
    </dgm:pt>
    <dgm:pt modelId="{384ECC94-F094-6F41-A94F-88E35C426B39}" type="pres">
      <dgm:prSet presAssocID="{9478607F-FABC-8C4E-A273-A6A86FDC5198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D6DFB26D-1332-7549-B28E-9C92FDE2B4D3}" type="pres">
      <dgm:prSet presAssocID="{4396F45B-9894-C14C-980C-CFA202A33CE3}" presName="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7ABD1DF-7450-DF41-BD37-059D49B8AB6E}" type="pres">
      <dgm:prSet presAssocID="{4396F45B-9894-C14C-980C-CFA202A33CE3}" presName="spNode" presStyleCnt="0"/>
      <dgm:spPr/>
    </dgm:pt>
    <dgm:pt modelId="{A44CA10E-516E-A044-AA69-C9B6E095BCC4}" type="pres">
      <dgm:prSet presAssocID="{1EE0CC6B-599B-ED4E-A5A5-4A7AEC0FCC87}" presName="sibTrans" presStyleLbl="sibTrans1D1" presStyleIdx="0" presStyleCnt="4"/>
      <dgm:spPr/>
      <dgm:t>
        <a:bodyPr/>
        <a:lstStyle/>
        <a:p>
          <a:endParaRPr lang="en-US"/>
        </a:p>
      </dgm:t>
    </dgm:pt>
    <dgm:pt modelId="{538A8624-46E2-4549-A994-97566B347CC7}" type="pres">
      <dgm:prSet presAssocID="{A2E29786-7985-184A-A6C7-05FF5DC6FDB9}" presName="node" presStyleLbl="node1" presStyleIdx="1" presStyleCnt="4" custScaleX="13744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7B5D784-4993-3340-BC9D-C61046E0AB10}" type="pres">
      <dgm:prSet presAssocID="{A2E29786-7985-184A-A6C7-05FF5DC6FDB9}" presName="spNode" presStyleCnt="0"/>
      <dgm:spPr/>
    </dgm:pt>
    <dgm:pt modelId="{99762F4A-7FC8-BD41-9619-E192B6089499}" type="pres">
      <dgm:prSet presAssocID="{0584AC99-9936-E243-A919-755DD10E24E6}" presName="sibTrans" presStyleLbl="sibTrans1D1" presStyleIdx="1" presStyleCnt="4"/>
      <dgm:spPr/>
      <dgm:t>
        <a:bodyPr/>
        <a:lstStyle/>
        <a:p>
          <a:endParaRPr lang="en-US"/>
        </a:p>
      </dgm:t>
    </dgm:pt>
    <dgm:pt modelId="{598A5CA4-B7AE-AD4B-939B-00711C945A58}" type="pres">
      <dgm:prSet presAssocID="{BEDB4AF6-C8C5-0C45-8B36-219B7071F5A5}" presName="node" presStyleLbl="node1" presStyleIdx="2" presStyleCnt="4" custScaleX="13221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E4AC12E-7799-6B42-ACC6-AB18DB8CFACE}" type="pres">
      <dgm:prSet presAssocID="{BEDB4AF6-C8C5-0C45-8B36-219B7071F5A5}" presName="spNode" presStyleCnt="0"/>
      <dgm:spPr/>
    </dgm:pt>
    <dgm:pt modelId="{2AA7AB9A-8104-F042-BD21-18ADFCFDD594}" type="pres">
      <dgm:prSet presAssocID="{F3A7D626-3513-C44E-B6B3-4E789D0AE69E}" presName="sibTrans" presStyleLbl="sibTrans1D1" presStyleIdx="2" presStyleCnt="4"/>
      <dgm:spPr/>
      <dgm:t>
        <a:bodyPr/>
        <a:lstStyle/>
        <a:p>
          <a:endParaRPr lang="en-US"/>
        </a:p>
      </dgm:t>
    </dgm:pt>
    <dgm:pt modelId="{755AB16F-776D-F64B-AEB9-69A46AA62BA9}" type="pres">
      <dgm:prSet presAssocID="{6F72C07B-7E30-514B-8F18-8C6BD8E6CFDA}" presName="node" presStyleLbl="node1" presStyleIdx="3" presStyleCnt="4" custScaleX="141571" custScaleY="10477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A1CD30E-1B2C-B040-A95A-874967A744C3}" type="pres">
      <dgm:prSet presAssocID="{6F72C07B-7E30-514B-8F18-8C6BD8E6CFDA}" presName="spNode" presStyleCnt="0"/>
      <dgm:spPr/>
    </dgm:pt>
    <dgm:pt modelId="{342E220D-F154-9848-A1E5-EF94320F9F45}" type="pres">
      <dgm:prSet presAssocID="{E13ABEA2-8CFB-2344-AA33-3C1DC39BD4CA}" presName="sibTrans" presStyleLbl="sibTrans1D1" presStyleIdx="3" presStyleCnt="4"/>
      <dgm:spPr/>
      <dgm:t>
        <a:bodyPr/>
        <a:lstStyle/>
        <a:p>
          <a:endParaRPr lang="en-US"/>
        </a:p>
      </dgm:t>
    </dgm:pt>
  </dgm:ptLst>
  <dgm:cxnLst>
    <dgm:cxn modelId="{A459F5F3-9745-7D42-BB07-E2CBDAC53C64}" type="presOf" srcId="{A2E29786-7985-184A-A6C7-05FF5DC6FDB9}" destId="{538A8624-46E2-4549-A994-97566B347CC7}" srcOrd="0" destOrd="0" presId="urn:microsoft.com/office/officeart/2005/8/layout/cycle6"/>
    <dgm:cxn modelId="{22C41282-AB64-B642-89DB-F83CAE7AEA94}" type="presOf" srcId="{1EE0CC6B-599B-ED4E-A5A5-4A7AEC0FCC87}" destId="{A44CA10E-516E-A044-AA69-C9B6E095BCC4}" srcOrd="0" destOrd="0" presId="urn:microsoft.com/office/officeart/2005/8/layout/cycle6"/>
    <dgm:cxn modelId="{DF7FBA3F-0EFA-2A42-B22D-F0CB59051CAF}" type="presOf" srcId="{0584AC99-9936-E243-A919-755DD10E24E6}" destId="{99762F4A-7FC8-BD41-9619-E192B6089499}" srcOrd="0" destOrd="0" presId="urn:microsoft.com/office/officeart/2005/8/layout/cycle6"/>
    <dgm:cxn modelId="{94F2D9BC-1E97-3344-8797-4A4D42717399}" type="presOf" srcId="{E13ABEA2-8CFB-2344-AA33-3C1DC39BD4CA}" destId="{342E220D-F154-9848-A1E5-EF94320F9F45}" srcOrd="0" destOrd="0" presId="urn:microsoft.com/office/officeart/2005/8/layout/cycle6"/>
    <dgm:cxn modelId="{E64051D4-4EF7-C44C-B26A-68D559AED14E}" type="presOf" srcId="{F3A7D626-3513-C44E-B6B3-4E789D0AE69E}" destId="{2AA7AB9A-8104-F042-BD21-18ADFCFDD594}" srcOrd="0" destOrd="0" presId="urn:microsoft.com/office/officeart/2005/8/layout/cycle6"/>
    <dgm:cxn modelId="{C7F48A03-55B5-5B44-AE73-D948D6FDD491}" srcId="{9478607F-FABC-8C4E-A273-A6A86FDC5198}" destId="{6F72C07B-7E30-514B-8F18-8C6BD8E6CFDA}" srcOrd="3" destOrd="0" parTransId="{52153980-FB9F-D043-B873-A385BAB047BD}" sibTransId="{E13ABEA2-8CFB-2344-AA33-3C1DC39BD4CA}"/>
    <dgm:cxn modelId="{38F8951C-165F-FC45-A03F-176CB4A866FC}" type="presOf" srcId="{9478607F-FABC-8C4E-A273-A6A86FDC5198}" destId="{384ECC94-F094-6F41-A94F-88E35C426B39}" srcOrd="0" destOrd="0" presId="urn:microsoft.com/office/officeart/2005/8/layout/cycle6"/>
    <dgm:cxn modelId="{205BF6BD-99E5-4A45-B0F1-C5F141F60D65}" type="presOf" srcId="{6F72C07B-7E30-514B-8F18-8C6BD8E6CFDA}" destId="{755AB16F-776D-F64B-AEB9-69A46AA62BA9}" srcOrd="0" destOrd="0" presId="urn:microsoft.com/office/officeart/2005/8/layout/cycle6"/>
    <dgm:cxn modelId="{D6E39489-D3E4-3D4E-B8B5-3F61192DB07D}" type="presOf" srcId="{BEDB4AF6-C8C5-0C45-8B36-219B7071F5A5}" destId="{598A5CA4-B7AE-AD4B-939B-00711C945A58}" srcOrd="0" destOrd="0" presId="urn:microsoft.com/office/officeart/2005/8/layout/cycle6"/>
    <dgm:cxn modelId="{B94BD1FB-8F50-314A-8B3E-E5A1188F9084}" srcId="{9478607F-FABC-8C4E-A273-A6A86FDC5198}" destId="{A2E29786-7985-184A-A6C7-05FF5DC6FDB9}" srcOrd="1" destOrd="0" parTransId="{FAC44517-A9FC-D54E-8D1E-B8E4DB0FB34E}" sibTransId="{0584AC99-9936-E243-A919-755DD10E24E6}"/>
    <dgm:cxn modelId="{BAE9CC88-67F6-1A48-8394-3DEC9B83809C}" srcId="{9478607F-FABC-8C4E-A273-A6A86FDC5198}" destId="{4396F45B-9894-C14C-980C-CFA202A33CE3}" srcOrd="0" destOrd="0" parTransId="{936C995C-B5F0-AA41-90DA-9BEB3EEF472D}" sibTransId="{1EE0CC6B-599B-ED4E-A5A5-4A7AEC0FCC87}"/>
    <dgm:cxn modelId="{839BEEA4-849E-904A-A16F-58C81B65756D}" srcId="{9478607F-FABC-8C4E-A273-A6A86FDC5198}" destId="{BEDB4AF6-C8C5-0C45-8B36-219B7071F5A5}" srcOrd="2" destOrd="0" parTransId="{2AFF1879-92BC-4342-92C5-4C98DEB9BBB0}" sibTransId="{F3A7D626-3513-C44E-B6B3-4E789D0AE69E}"/>
    <dgm:cxn modelId="{DF252342-C724-E142-A2F3-7C11FA3CD6AA}" type="presOf" srcId="{4396F45B-9894-C14C-980C-CFA202A33CE3}" destId="{D6DFB26D-1332-7549-B28E-9C92FDE2B4D3}" srcOrd="0" destOrd="0" presId="urn:microsoft.com/office/officeart/2005/8/layout/cycle6"/>
    <dgm:cxn modelId="{5098C1F1-2927-0546-970B-D57C89D99DD9}" type="presParOf" srcId="{384ECC94-F094-6F41-A94F-88E35C426B39}" destId="{D6DFB26D-1332-7549-B28E-9C92FDE2B4D3}" srcOrd="0" destOrd="0" presId="urn:microsoft.com/office/officeart/2005/8/layout/cycle6"/>
    <dgm:cxn modelId="{81228B51-FEF4-4E41-A138-548FDB775DA5}" type="presParOf" srcId="{384ECC94-F094-6F41-A94F-88E35C426B39}" destId="{67ABD1DF-7450-DF41-BD37-059D49B8AB6E}" srcOrd="1" destOrd="0" presId="urn:microsoft.com/office/officeart/2005/8/layout/cycle6"/>
    <dgm:cxn modelId="{C1F81690-0389-474F-93F1-752D2EDD3515}" type="presParOf" srcId="{384ECC94-F094-6F41-A94F-88E35C426B39}" destId="{A44CA10E-516E-A044-AA69-C9B6E095BCC4}" srcOrd="2" destOrd="0" presId="urn:microsoft.com/office/officeart/2005/8/layout/cycle6"/>
    <dgm:cxn modelId="{A8FC188F-9680-744A-A67E-6E2CE8F11DC8}" type="presParOf" srcId="{384ECC94-F094-6F41-A94F-88E35C426B39}" destId="{538A8624-46E2-4549-A994-97566B347CC7}" srcOrd="3" destOrd="0" presId="urn:microsoft.com/office/officeart/2005/8/layout/cycle6"/>
    <dgm:cxn modelId="{D5079013-1434-CC4E-9F6E-D9F9FB121592}" type="presParOf" srcId="{384ECC94-F094-6F41-A94F-88E35C426B39}" destId="{C7B5D784-4993-3340-BC9D-C61046E0AB10}" srcOrd="4" destOrd="0" presId="urn:microsoft.com/office/officeart/2005/8/layout/cycle6"/>
    <dgm:cxn modelId="{C4851C0B-01B1-0C49-ADE2-3ECEC752FC4F}" type="presParOf" srcId="{384ECC94-F094-6F41-A94F-88E35C426B39}" destId="{99762F4A-7FC8-BD41-9619-E192B6089499}" srcOrd="5" destOrd="0" presId="urn:microsoft.com/office/officeart/2005/8/layout/cycle6"/>
    <dgm:cxn modelId="{26680E5B-5C39-8044-BE1A-8258451BD183}" type="presParOf" srcId="{384ECC94-F094-6F41-A94F-88E35C426B39}" destId="{598A5CA4-B7AE-AD4B-939B-00711C945A58}" srcOrd="6" destOrd="0" presId="urn:microsoft.com/office/officeart/2005/8/layout/cycle6"/>
    <dgm:cxn modelId="{ED171049-2436-9C45-9AC8-ACF1CDABD3EF}" type="presParOf" srcId="{384ECC94-F094-6F41-A94F-88E35C426B39}" destId="{AE4AC12E-7799-6B42-ACC6-AB18DB8CFACE}" srcOrd="7" destOrd="0" presId="urn:microsoft.com/office/officeart/2005/8/layout/cycle6"/>
    <dgm:cxn modelId="{1C7A7622-5C0A-8C4C-882B-672301653390}" type="presParOf" srcId="{384ECC94-F094-6F41-A94F-88E35C426B39}" destId="{2AA7AB9A-8104-F042-BD21-18ADFCFDD594}" srcOrd="8" destOrd="0" presId="urn:microsoft.com/office/officeart/2005/8/layout/cycle6"/>
    <dgm:cxn modelId="{C529EACB-B3C9-1C4B-BD12-2ED76BD6F2D2}" type="presParOf" srcId="{384ECC94-F094-6F41-A94F-88E35C426B39}" destId="{755AB16F-776D-F64B-AEB9-69A46AA62BA9}" srcOrd="9" destOrd="0" presId="urn:microsoft.com/office/officeart/2005/8/layout/cycle6"/>
    <dgm:cxn modelId="{C478FF2A-453C-724A-99A9-722EEED58111}" type="presParOf" srcId="{384ECC94-F094-6F41-A94F-88E35C426B39}" destId="{BA1CD30E-1B2C-B040-A95A-874967A744C3}" srcOrd="10" destOrd="0" presId="urn:microsoft.com/office/officeart/2005/8/layout/cycle6"/>
    <dgm:cxn modelId="{EA6ED41B-CCF9-5F45-A587-D6A5309EC4E6}" type="presParOf" srcId="{384ECC94-F094-6F41-A94F-88E35C426B39}" destId="{342E220D-F154-9848-A1E5-EF94320F9F45}" srcOrd="11" destOrd="0" presId="urn:microsoft.com/office/officeart/2005/8/layout/cycle6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6DFB26D-1332-7549-B28E-9C92FDE2B4D3}">
      <dsp:nvSpPr>
        <dsp:cNvPr id="0" name=""/>
        <dsp:cNvSpPr/>
      </dsp:nvSpPr>
      <dsp:spPr>
        <a:xfrm>
          <a:off x="2416268" y="2633"/>
          <a:ext cx="1603995" cy="1042596"/>
        </a:xfrm>
        <a:prstGeom prst="roundRect">
          <a:avLst/>
        </a:prstGeom>
        <a:noFill/>
        <a:ln>
          <a:solidFill>
            <a:srgbClr val="FFFFFF"/>
          </a:solidFill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smtClean="0"/>
            <a:t>JOB RICH</a:t>
          </a:r>
          <a:endParaRPr lang="en-US" sz="2800" kern="1200" dirty="0"/>
        </a:p>
      </dsp:txBody>
      <dsp:txXfrm>
        <a:off x="2467163" y="53528"/>
        <a:ext cx="1502205" cy="940806"/>
      </dsp:txXfrm>
    </dsp:sp>
    <dsp:sp modelId="{A44CA10E-516E-A044-AA69-C9B6E095BCC4}">
      <dsp:nvSpPr>
        <dsp:cNvPr id="0" name=""/>
        <dsp:cNvSpPr/>
      </dsp:nvSpPr>
      <dsp:spPr>
        <a:xfrm>
          <a:off x="1495217" y="523931"/>
          <a:ext cx="3446098" cy="3446098"/>
        </a:xfrm>
        <a:custGeom>
          <a:avLst/>
          <a:gdLst/>
          <a:ahLst/>
          <a:cxnLst/>
          <a:rect l="0" t="0" r="0" b="0"/>
          <a:pathLst>
            <a:path>
              <a:moveTo>
                <a:pt x="2536609" y="204162"/>
              </a:moveTo>
              <a:arcTo wR="1723049" hR="1723049" stAng="17890488" swAng="2626766"/>
            </a:path>
          </a:pathLst>
        </a:custGeom>
        <a:noFill/>
        <a:ln w="9525" cap="flat" cmpd="sng" algn="ctr">
          <a:solidFill>
            <a:srgbClr val="FFFFFF"/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38A8624-46E2-4549-A994-97566B347CC7}">
      <dsp:nvSpPr>
        <dsp:cNvPr id="0" name=""/>
        <dsp:cNvSpPr/>
      </dsp:nvSpPr>
      <dsp:spPr>
        <a:xfrm>
          <a:off x="3838977" y="1725682"/>
          <a:ext cx="2204675" cy="1042596"/>
        </a:xfrm>
        <a:prstGeom prst="roundRect">
          <a:avLst/>
        </a:prstGeom>
        <a:noFill/>
        <a:ln>
          <a:solidFill>
            <a:srgbClr val="FFFFFF"/>
          </a:solidFill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smtClean="0"/>
            <a:t>CANDIDATE RICH</a:t>
          </a:r>
          <a:endParaRPr lang="en-US" sz="2800" kern="1200" dirty="0"/>
        </a:p>
      </dsp:txBody>
      <dsp:txXfrm>
        <a:off x="3889872" y="1776577"/>
        <a:ext cx="2102885" cy="940806"/>
      </dsp:txXfrm>
    </dsp:sp>
    <dsp:sp modelId="{99762F4A-7FC8-BD41-9619-E192B6089499}">
      <dsp:nvSpPr>
        <dsp:cNvPr id="0" name=""/>
        <dsp:cNvSpPr/>
      </dsp:nvSpPr>
      <dsp:spPr>
        <a:xfrm>
          <a:off x="1495217" y="523931"/>
          <a:ext cx="3446098" cy="3446098"/>
        </a:xfrm>
        <a:custGeom>
          <a:avLst/>
          <a:gdLst/>
          <a:ahLst/>
          <a:cxnLst/>
          <a:rect l="0" t="0" r="0" b="0"/>
          <a:pathLst>
            <a:path>
              <a:moveTo>
                <a:pt x="3362235" y="2254054"/>
              </a:moveTo>
              <a:arcTo wR="1723049" hR="1723049" stAng="1076966" swAng="2023947"/>
            </a:path>
          </a:pathLst>
        </a:custGeom>
        <a:noFill/>
        <a:ln w="9525" cap="flat" cmpd="sng" algn="ctr">
          <a:solidFill>
            <a:srgbClr val="FFFFFF"/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98A5CA4-B7AE-AD4B-939B-00711C945A58}">
      <dsp:nvSpPr>
        <dsp:cNvPr id="0" name=""/>
        <dsp:cNvSpPr/>
      </dsp:nvSpPr>
      <dsp:spPr>
        <a:xfrm>
          <a:off x="2157945" y="3448731"/>
          <a:ext cx="2120642" cy="1042596"/>
        </a:xfrm>
        <a:prstGeom prst="roundRect">
          <a:avLst/>
        </a:prstGeom>
        <a:noFill/>
        <a:ln>
          <a:solidFill>
            <a:srgbClr val="FFFFFF"/>
          </a:solidFill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smtClean="0"/>
            <a:t>TALENT DROUGHT</a:t>
          </a:r>
          <a:endParaRPr lang="en-US" sz="2800" kern="1200" dirty="0"/>
        </a:p>
      </dsp:txBody>
      <dsp:txXfrm>
        <a:off x="2208840" y="3499626"/>
        <a:ext cx="2018852" cy="940806"/>
      </dsp:txXfrm>
    </dsp:sp>
    <dsp:sp modelId="{2AA7AB9A-8104-F042-BD21-18ADFCFDD594}">
      <dsp:nvSpPr>
        <dsp:cNvPr id="0" name=""/>
        <dsp:cNvSpPr/>
      </dsp:nvSpPr>
      <dsp:spPr>
        <a:xfrm>
          <a:off x="1495217" y="523931"/>
          <a:ext cx="3446098" cy="3446098"/>
        </a:xfrm>
        <a:custGeom>
          <a:avLst/>
          <a:gdLst/>
          <a:ahLst/>
          <a:cxnLst/>
          <a:rect l="0" t="0" r="0" b="0"/>
          <a:pathLst>
            <a:path>
              <a:moveTo>
                <a:pt x="654908" y="3075075"/>
              </a:moveTo>
              <a:arcTo wR="1723049" hR="1723049" stAng="7698587" swAng="1972692"/>
            </a:path>
          </a:pathLst>
        </a:custGeom>
        <a:noFill/>
        <a:ln w="9525" cap="flat" cmpd="sng" algn="ctr">
          <a:solidFill>
            <a:srgbClr val="FFFFFF"/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55AB16F-776D-F64B-AEB9-69A46AA62BA9}">
      <dsp:nvSpPr>
        <dsp:cNvPr id="0" name=""/>
        <dsp:cNvSpPr/>
      </dsp:nvSpPr>
      <dsp:spPr>
        <a:xfrm>
          <a:off x="359820" y="1700780"/>
          <a:ext cx="2270792" cy="1092401"/>
        </a:xfrm>
        <a:prstGeom prst="roundRect">
          <a:avLst/>
        </a:prstGeom>
        <a:noFill/>
        <a:ln>
          <a:solidFill>
            <a:srgbClr val="FFFFFF"/>
          </a:solidFill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smtClean="0"/>
            <a:t>NEW MEDIA</a:t>
          </a:r>
          <a:endParaRPr lang="en-US" sz="2800" kern="1200" dirty="0"/>
        </a:p>
      </dsp:txBody>
      <dsp:txXfrm>
        <a:off x="413147" y="1754107"/>
        <a:ext cx="2164138" cy="985747"/>
      </dsp:txXfrm>
    </dsp:sp>
    <dsp:sp modelId="{342E220D-F154-9848-A1E5-EF94320F9F45}">
      <dsp:nvSpPr>
        <dsp:cNvPr id="0" name=""/>
        <dsp:cNvSpPr/>
      </dsp:nvSpPr>
      <dsp:spPr>
        <a:xfrm>
          <a:off x="1495217" y="523931"/>
          <a:ext cx="3446098" cy="3446098"/>
        </a:xfrm>
        <a:custGeom>
          <a:avLst/>
          <a:gdLst/>
          <a:ahLst/>
          <a:cxnLst/>
          <a:rect l="0" t="0" r="0" b="0"/>
          <a:pathLst>
            <a:path>
              <a:moveTo>
                <a:pt x="92981" y="1164678"/>
              </a:moveTo>
              <a:arcTo wR="1723049" hR="1723049" stAng="11934517" swAng="2575479"/>
            </a:path>
          </a:pathLst>
        </a:custGeom>
        <a:noFill/>
        <a:ln w="9525" cap="flat" cmpd="sng" algn="ctr">
          <a:solidFill>
            <a:srgbClr val="FFFFFF"/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6">
  <dgm:title val=""/>
  <dgm:desc val=""/>
  <dgm:catLst>
    <dgm:cat type="cycle" pri="4000"/>
    <dgm:cat type="relationship" pri="2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func="var" arg="dir" op="equ" val="norm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if>
      <dgm:else name="Name11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 fact="-1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else>
    </dgm:choose>
    <dgm:ruleLst/>
    <dgm:forEach name="Name12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/>
        </dgm:shape>
        <dgm:presOf axis="desOrSelf" ptType="node"/>
        <dgm:constrLst>
          <dgm:constr type="h" refType="w" fact="0.6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13">
        <dgm:if name="Name14" axis="par ch" ptType="doc node" func="cnt" op="gt" val="1">
          <dgm:layoutNode name="spNode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  <dgm:forEach name="Name15" axis="followSib" ptType="sibTrans" hideLastTrans="0" cnt="1">
            <dgm:layoutNode name="sibTrans">
              <dgm:alg type="conn">
                <dgm:param type="dim" val="1D"/>
                <dgm:param type="connRout" val="curve"/>
                <dgm:param type="begPts" val="radial"/>
                <dgm:param type="endPts" val="radial"/>
                <dgm:param type="endSty" val="noArr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connDist"/>
                <dgm:constr type="begPad" refType="connDist" fact="0.01"/>
                <dgm:constr type="endPad" refType="connDist" fact="0.01"/>
              </dgm:constrLst>
              <dgm:ruleLst/>
            </dgm:layoutNode>
          </dgm:forEach>
        </dgm:if>
        <dgm:else name="Name16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592A0D6-1916-4875-8B99-66CF9A42B2CD}" type="datetimeFigureOut">
              <a:rPr lang="en-US" smtClean="0"/>
              <a:t>11/4/16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2DD88A7-B548-4368-9C63-BEAB2873EC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687594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Next: Kim’s bio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DD88A7-B548-4368-9C63-BEAB2873EC63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0342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Next:</a:t>
            </a:r>
            <a:r>
              <a:rPr lang="en-US" baseline="0" dirty="0" smtClean="0"/>
              <a:t> Add glue(DT sticky factors– Flash, wellness program, philanthropy challenge)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DD88A7-B548-4368-9C63-BEAB2873EC63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487231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Next: Even bricks &amp; sticks are virtual – thanks to technology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DD88A7-B548-4368-9C63-BEAB2873EC63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804187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Next: Loren’s business</a:t>
            </a:r>
            <a:r>
              <a:rPr lang="en-US" baseline="0" dirty="0" smtClean="0"/>
              <a:t> cards &amp; </a:t>
            </a:r>
            <a:r>
              <a:rPr lang="en-US" dirty="0" smtClean="0"/>
              <a:t>Joanna’s farewell party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DD88A7-B548-4368-9C63-BEAB2873EC63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100720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Don’t fear Mistakes</a:t>
            </a:r>
            <a:r>
              <a:rPr lang="en-US" baseline="0" dirty="0" smtClean="0"/>
              <a:t> – Boo </a:t>
            </a:r>
            <a:r>
              <a:rPr lang="en-US" baseline="0" dirty="0" err="1" smtClean="0"/>
              <a:t>Boo</a:t>
            </a:r>
            <a:r>
              <a:rPr lang="en-US" baseline="0" dirty="0" smtClean="0"/>
              <a:t> Award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DD88A7-B548-4368-9C63-BEAB2873EC63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160070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Next: Onboarding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DD88A7-B548-4368-9C63-BEAB2873EC63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726052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Next: Head vs. Heart &amp;</a:t>
            </a:r>
            <a:r>
              <a:rPr lang="en-US" baseline="0" smtClean="0"/>
              <a:t> PIECE it together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DD88A7-B548-4368-9C63-BEAB2873EC63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726052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Next: Italian Parable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DD88A7-B548-4368-9C63-BEAB2873EC63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726052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Next:</a:t>
            </a:r>
            <a:r>
              <a:rPr lang="en-US" baseline="0" dirty="0" smtClean="0"/>
              <a:t> Chicken and Pig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DD88A7-B548-4368-9C63-BEAB2873EC63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072550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Next:  The End – Punch above your weight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DD88A7-B548-4368-9C63-BEAB2873EC63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726052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Next:</a:t>
            </a:r>
            <a:r>
              <a:rPr lang="en-US" baseline="0" dirty="0" smtClean="0"/>
              <a:t> Me </a:t>
            </a:r>
            <a:r>
              <a:rPr lang="en-US" baseline="0" dirty="0" err="1" smtClean="0"/>
              <a:t>Inc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DD88A7-B548-4368-9C63-BEAB2873EC63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513176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Next:</a:t>
            </a:r>
            <a:r>
              <a:rPr lang="en-US" baseline="0" dirty="0" smtClean="0"/>
              <a:t> Me </a:t>
            </a:r>
            <a:r>
              <a:rPr lang="en-US" baseline="0" dirty="0" err="1" smtClean="0"/>
              <a:t>Inc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DD88A7-B548-4368-9C63-BEAB2873EC63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513176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Next: Big Rocks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DD88A7-B548-4368-9C63-BEAB2873EC63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233537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DD88A7-B548-4368-9C63-BEAB2873EC63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6233537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Next: Design what you want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DD88A7-B548-4368-9C63-BEAB2873EC63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043835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Next:</a:t>
            </a:r>
            <a:r>
              <a:rPr lang="en-US" baseline="0" dirty="0" smtClean="0"/>
              <a:t> Respect/Trader Joe’s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DD88A7-B548-4368-9C63-BEAB2873EC63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591851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Next:  Sit or Sing – Respecting</a:t>
            </a:r>
            <a:r>
              <a:rPr lang="en-US" baseline="0" dirty="0" smtClean="0"/>
              <a:t> Time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DD88A7-B548-4368-9C63-BEAB2873EC63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41509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Next: Lincoln logs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DD88A7-B548-4368-9C63-BEAB2873EC63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329938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CBF25A-2548-4CA4-8758-E589215FE4E5}" type="datetimeFigureOut">
              <a:rPr lang="en-US" smtClean="0"/>
              <a:t>11/4/16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E687BF-D017-45BF-B9A0-8AC4230AE9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05648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CBF25A-2548-4CA4-8758-E589215FE4E5}" type="datetimeFigureOut">
              <a:rPr lang="en-US" smtClean="0"/>
              <a:t>11/4/16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E687BF-D017-45BF-B9A0-8AC4230AE9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37660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CBF25A-2548-4CA4-8758-E589215FE4E5}" type="datetimeFigureOut">
              <a:rPr lang="en-US" smtClean="0"/>
              <a:t>11/4/16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E687BF-D017-45BF-B9A0-8AC4230AE9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70877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CBF25A-2548-4CA4-8758-E589215FE4E5}" type="datetimeFigureOut">
              <a:rPr lang="en-US" smtClean="0"/>
              <a:t>11/4/16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E687BF-D017-45BF-B9A0-8AC4230AE9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89609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CBF25A-2548-4CA4-8758-E589215FE4E5}" type="datetimeFigureOut">
              <a:rPr lang="en-US" smtClean="0"/>
              <a:t>11/4/16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E687BF-D017-45BF-B9A0-8AC4230AE9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05272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CBF25A-2548-4CA4-8758-E589215FE4E5}" type="datetimeFigureOut">
              <a:rPr lang="en-US" smtClean="0"/>
              <a:t>11/4/16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E687BF-D017-45BF-B9A0-8AC4230AE9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37599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CBF25A-2548-4CA4-8758-E589215FE4E5}" type="datetimeFigureOut">
              <a:rPr lang="en-US" smtClean="0"/>
              <a:t>11/4/16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E687BF-D017-45BF-B9A0-8AC4230AE9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12023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CBF25A-2548-4CA4-8758-E589215FE4E5}" type="datetimeFigureOut">
              <a:rPr lang="en-US" smtClean="0"/>
              <a:t>11/4/16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E687BF-D017-45BF-B9A0-8AC4230AE9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5823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CBF25A-2548-4CA4-8758-E589215FE4E5}" type="datetimeFigureOut">
              <a:rPr lang="en-US" smtClean="0"/>
              <a:t>11/4/16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E687BF-D017-45BF-B9A0-8AC4230AE9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52684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CBF25A-2548-4CA4-8758-E589215FE4E5}" type="datetimeFigureOut">
              <a:rPr lang="en-US" smtClean="0"/>
              <a:t>11/4/16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E687BF-D017-45BF-B9A0-8AC4230AE9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92651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CBF25A-2548-4CA4-8758-E589215FE4E5}" type="datetimeFigureOut">
              <a:rPr lang="en-US" smtClean="0"/>
              <a:t>11/4/16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E687BF-D017-45BF-B9A0-8AC4230AE9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90358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BCBF25A-2548-4CA4-8758-E589215FE4E5}" type="datetimeFigureOut">
              <a:rPr lang="en-US" smtClean="0"/>
              <a:t>11/4/16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E687BF-D017-45BF-B9A0-8AC4230AE9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86752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4" Type="http://schemas.openxmlformats.org/officeDocument/2006/relationships/image" Target="../media/image2.jpeg"/><Relationship Id="rId5" Type="http://schemas.openxmlformats.org/officeDocument/2006/relationships/image" Target="../media/image3.jpg"/><Relationship Id="rId6" Type="http://schemas.openxmlformats.org/officeDocument/2006/relationships/image" Target="../media/image4.png"/><Relationship Id="rId7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4" Type="http://schemas.openxmlformats.org/officeDocument/2006/relationships/image" Target="../media/image17.jpe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4" Type="http://schemas.openxmlformats.org/officeDocument/2006/relationships/image" Target="../media/image18.jpe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4" Type="http://schemas.openxmlformats.org/officeDocument/2006/relationships/image" Target="../media/image19.jpe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4" Type="http://schemas.openxmlformats.org/officeDocument/2006/relationships/image" Target="../media/image20.jpe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4" Type="http://schemas.openxmlformats.org/officeDocument/2006/relationships/image" Target="../media/image21.jpe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Relationship Id="rId3" Type="http://schemas.openxmlformats.org/officeDocument/2006/relationships/image" Target="../media/image22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4" Type="http://schemas.openxmlformats.org/officeDocument/2006/relationships/diagramLayout" Target="../diagrams/layout1.xml"/><Relationship Id="rId5" Type="http://schemas.openxmlformats.org/officeDocument/2006/relationships/diagramQuickStyle" Target="../diagrams/quickStyle1.xml"/><Relationship Id="rId6" Type="http://schemas.openxmlformats.org/officeDocument/2006/relationships/diagramColors" Target="../diagrams/colors1.xml"/><Relationship Id="rId7" Type="http://schemas.microsoft.com/office/2007/relationships/diagramDrawing" Target="../diagrams/drawing1.xml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3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3" Type="http://schemas.openxmlformats.org/officeDocument/2006/relationships/image" Target="../media/image24.jpe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3" Type="http://schemas.openxmlformats.org/officeDocument/2006/relationships/image" Target="../media/image25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4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4" Type="http://schemas.openxmlformats.org/officeDocument/2006/relationships/image" Target="../media/image26.jpe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6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4" Type="http://schemas.openxmlformats.org/officeDocument/2006/relationships/image" Target="../media/image27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4" Type="http://schemas.openxmlformats.org/officeDocument/2006/relationships/image" Target="../media/image28.jpe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8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3" Type="http://schemas.openxmlformats.org/officeDocument/2006/relationships/image" Target="../media/image29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4" Type="http://schemas.openxmlformats.org/officeDocument/2006/relationships/image" Target="../media/image7.gif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4" Type="http://schemas.openxmlformats.org/officeDocument/2006/relationships/hyperlink" Target="http://www.google.com/url?sa=i&amp;rct=j&amp;q=&amp;esrc=s&amp;frm=1&amp;source=images&amp;cd=&amp;cad=rja&amp;docid=aJkkdXZf8erKWM&amp;tbnid=z6-JU4bRpFpldM:&amp;ved=0CAUQjRw&amp;url=http://jeankelley.com/tag/running-late-to-meetings/&amp;ei=xGouUd7QLY_88QSZ_4DYDg&amp;psig=AFQjCNHaMUjPY4GSTyXgliU1KJTu8cJU5A&amp;ust=1362082843896171" TargetMode="External"/><Relationship Id="rId5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4" Type="http://schemas.openxmlformats.org/officeDocument/2006/relationships/hyperlink" Target="http://www.google.com/url?sa=i&amp;rct=j&amp;q=&amp;esrc=s&amp;frm=1&amp;source=images&amp;cd=&amp;cad=rja&amp;docid=aJkkdXZf8erKWM&amp;tbnid=z6-JU4bRpFpldM:&amp;ved=0CAUQjRw&amp;url=http://jeankelley.com/tag/running-late-to-meetings/&amp;ei=xGouUd7QLY_88QSZ_4DYDg&amp;psig=AFQjCNHaMUjPY4GSTyXgliU1KJTu8cJU5A&amp;ust=1362082843896171" TargetMode="External"/><Relationship Id="rId5" Type="http://schemas.openxmlformats.org/officeDocument/2006/relationships/image" Target="../media/image9.jpe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4" Type="http://schemas.openxmlformats.org/officeDocument/2006/relationships/image" Target="../media/image10.jpe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com/url?sa=i&amp;rct=j&amp;q=&amp;esrc=s&amp;frm=1&amp;source=images&amp;cd=&amp;cad=rja&amp;docid=3sirZrHtSGqNKM&amp;tbnid=3KMrvjbIBtDGBM:&amp;ved=0CAUQjRw&amp;url=http://monkeypantz.net/putting-respect-into-perspective/&amp;ei=EWQuUfb0Iois9ASm_4DACg&amp;bvm=bv.42965579,d.eWU&amp;psig=AFQjCNEUZASbdVxClYbntTrZrwSjxQPqKA&amp;ust=1362081152196030" TargetMode="External"/><Relationship Id="rId4" Type="http://schemas.openxmlformats.org/officeDocument/2006/relationships/image" Target="../media/image11.gif"/><Relationship Id="rId5" Type="http://schemas.openxmlformats.org/officeDocument/2006/relationships/image" Target="../media/image12.jpeg"/><Relationship Id="rId6" Type="http://schemas.openxmlformats.org/officeDocument/2006/relationships/image" Target="../media/image13.jpeg"/><Relationship Id="rId7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4" Type="http://schemas.openxmlformats.org/officeDocument/2006/relationships/image" Target="../media/image15.jpeg"/><Relationship Id="rId5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152400"/>
            <a:ext cx="9144000" cy="1600200"/>
          </a:xfrm>
        </p:spPr>
        <p:txBody>
          <a:bodyPr>
            <a:noAutofit/>
          </a:bodyPr>
          <a:lstStyle/>
          <a:p>
            <a:r>
              <a:rPr lang="en-US" sz="3600" b="1" dirty="0"/>
              <a:t>Helping Career Changers &amp; Job Seekers Find Their Sweet Spot: </a:t>
            </a:r>
            <a:r>
              <a:rPr lang="en-US" sz="3600" b="1" dirty="0" smtClean="0"/>
              <a:t/>
            </a:r>
            <a:br>
              <a:rPr lang="en-US" sz="3600" b="1" dirty="0" smtClean="0"/>
            </a:br>
            <a:r>
              <a:rPr lang="en-US" sz="3600" b="1" dirty="0" smtClean="0"/>
              <a:t>The </a:t>
            </a:r>
            <a:r>
              <a:rPr lang="en-US" sz="3600" b="1" dirty="0"/>
              <a:t>Intersection Between Culture &amp; Talent</a:t>
            </a:r>
            <a:endParaRPr lang="en-US" sz="3600" b="1" dirty="0">
              <a:solidFill>
                <a:schemeClr val="accent1">
                  <a:lumMod val="75000"/>
                </a:schemeClr>
              </a:solidFill>
              <a:latin typeface="+mn-lt"/>
              <a:cs typeface="Arial"/>
            </a:endParaRPr>
          </a:p>
        </p:txBody>
      </p:sp>
      <p:pic>
        <p:nvPicPr>
          <p:cNvPr id="8" name="Picture 7" descr="dt_ppt_footer.psd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6247634"/>
            <a:ext cx="9144000" cy="619125"/>
          </a:xfrm>
          <a:prstGeom prst="rect">
            <a:avLst/>
          </a:prstGeom>
        </p:spPr>
      </p:pic>
      <p:sp>
        <p:nvSpPr>
          <p:cNvPr id="9" name="Subtitle 2"/>
          <p:cNvSpPr txBox="1">
            <a:spLocks/>
          </p:cNvSpPr>
          <p:nvPr/>
        </p:nvSpPr>
        <p:spPr>
          <a:xfrm>
            <a:off x="0" y="3352800"/>
            <a:ext cx="9144000" cy="1066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 smtClean="0">
                <a:solidFill>
                  <a:schemeClr val="tx1">
                    <a:lumMod val="85000"/>
                    <a:lumOff val="15000"/>
                  </a:schemeClr>
                </a:solidFill>
                <a:cs typeface="Trebuchet MS"/>
              </a:rPr>
              <a:t>Presented </a:t>
            </a:r>
          </a:p>
          <a:p>
            <a:r>
              <a:rPr lang="en-US" sz="2400" dirty="0" smtClean="0">
                <a:solidFill>
                  <a:schemeClr val="tx1">
                    <a:lumMod val="85000"/>
                    <a:lumOff val="15000"/>
                  </a:schemeClr>
                </a:solidFill>
                <a:cs typeface="Trebuchet MS"/>
              </a:rPr>
              <a:t>November 9, 2016</a:t>
            </a:r>
            <a:endParaRPr lang="en-US" sz="2400" dirty="0">
              <a:solidFill>
                <a:schemeClr val="tx1">
                  <a:lumMod val="85000"/>
                  <a:lumOff val="15000"/>
                </a:schemeClr>
              </a:solidFill>
              <a:cs typeface="Trebuchet MS"/>
            </a:endParaRPr>
          </a:p>
        </p:txBody>
      </p:sp>
      <p:grpSp>
        <p:nvGrpSpPr>
          <p:cNvPr id="10" name="Group 9"/>
          <p:cNvGrpSpPr/>
          <p:nvPr/>
        </p:nvGrpSpPr>
        <p:grpSpPr>
          <a:xfrm>
            <a:off x="2819400" y="4724400"/>
            <a:ext cx="3581400" cy="1066800"/>
            <a:chOff x="3095524" y="4483413"/>
            <a:chExt cx="3581400" cy="1066800"/>
          </a:xfrm>
        </p:grpSpPr>
        <p:sp>
          <p:nvSpPr>
            <p:cNvPr id="11" name="Subtitle 2"/>
            <p:cNvSpPr txBox="1">
              <a:spLocks/>
            </p:cNvSpPr>
            <p:nvPr/>
          </p:nvSpPr>
          <p:spPr>
            <a:xfrm>
              <a:off x="3095524" y="4483413"/>
              <a:ext cx="3581400" cy="1066800"/>
            </a:xfrm>
            <a:prstGeom prst="rect">
              <a:avLst/>
            </a:prstGeom>
          </p:spPr>
          <p:txBody>
            <a:bodyPr vert="horz" lIns="91440" tIns="45720" rIns="91440" bIns="45720" rtlCol="0">
              <a:normAutofit fontScale="92500" lnSpcReduction="20000"/>
            </a:bodyPr>
            <a:lstStyle>
              <a:lvl1pPr marL="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32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4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/>
              <a:r>
                <a:rPr lang="en-US" sz="2400" b="1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Trebuchet MS"/>
                </a:rPr>
                <a:t> </a:t>
              </a:r>
              <a:r>
                <a:rPr lang="en-US" sz="2400" b="1" dirty="0" smtClean="0">
                  <a:solidFill>
                    <a:schemeClr val="tx1">
                      <a:lumMod val="85000"/>
                      <a:lumOff val="15000"/>
                    </a:schemeClr>
                  </a:solidFill>
                  <a:cs typeface="Trebuchet MS"/>
                </a:rPr>
                <a:t>           Kim Shepherd</a:t>
              </a:r>
            </a:p>
            <a:p>
              <a:pPr algn="l"/>
              <a:r>
                <a:rPr lang="en-US" sz="2400" dirty="0" smtClean="0">
                  <a:solidFill>
                    <a:schemeClr val="tx1">
                      <a:lumMod val="85000"/>
                      <a:lumOff val="15000"/>
                    </a:schemeClr>
                  </a:solidFill>
                  <a:cs typeface="Trebuchet MS"/>
                </a:rPr>
                <a:t>       @</a:t>
              </a:r>
              <a:r>
                <a:rPr lang="en-US" sz="2400" dirty="0" err="1" smtClean="0">
                  <a:solidFill>
                    <a:schemeClr val="tx1">
                      <a:lumMod val="85000"/>
                      <a:lumOff val="15000"/>
                    </a:schemeClr>
                  </a:solidFill>
                  <a:cs typeface="Trebuchet MS"/>
                </a:rPr>
                <a:t>KimShepherd_DT</a:t>
              </a:r>
              <a:endParaRPr lang="en-US" sz="2400" dirty="0" smtClean="0">
                <a:solidFill>
                  <a:schemeClr val="tx1">
                    <a:lumMod val="85000"/>
                    <a:lumOff val="15000"/>
                  </a:schemeClr>
                </a:solidFill>
                <a:cs typeface="Trebuchet MS"/>
              </a:endParaRPr>
            </a:p>
            <a:p>
              <a:pPr algn="l"/>
              <a:r>
                <a:rPr lang="en-US" sz="2400" dirty="0" smtClean="0">
                  <a:solidFill>
                    <a:schemeClr val="tx1">
                      <a:lumMod val="85000"/>
                      <a:lumOff val="15000"/>
                    </a:schemeClr>
                  </a:solidFill>
                  <a:cs typeface="Trebuchet MS"/>
                </a:rPr>
                <a:t>kshepherd@dtoolbox.com</a:t>
              </a:r>
              <a:endParaRPr lang="en-US" sz="2400" dirty="0">
                <a:solidFill>
                  <a:schemeClr val="tx1">
                    <a:lumMod val="85000"/>
                    <a:lumOff val="15000"/>
                  </a:schemeClr>
                </a:solidFill>
                <a:cs typeface="Trebuchet MS"/>
              </a:endParaRPr>
            </a:p>
          </p:txBody>
        </p:sp>
        <p:pic>
          <p:nvPicPr>
            <p:cNvPr id="12" name="Picture 2" descr="https://encrypted-tbn2.gstatic.com/images?q=tbn:ANd9GcQmN4Hz1m2z4hoqhQtyywvPl7GkxDHUNt9OJDZZvBN7_uNmBZFw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47924" y="4864413"/>
              <a:ext cx="375719" cy="3048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14" name="Picture 1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26581">
            <a:off x="6665420" y="3240904"/>
            <a:ext cx="2083006" cy="3174104"/>
          </a:xfrm>
          <a:prstGeom prst="rect">
            <a:avLst/>
          </a:prstGeom>
        </p:spPr>
      </p:pic>
      <p:pic>
        <p:nvPicPr>
          <p:cNvPr id="15" name="Picture 14" descr="Screen shot 2010-07-30 at 11.36.32 AM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 rot="21361937">
            <a:off x="336578" y="3197561"/>
            <a:ext cx="2231222" cy="3198316"/>
          </a:xfrm>
          <a:prstGeom prst="rect">
            <a:avLst/>
          </a:prstGeom>
          <a:ln>
            <a:solidFill>
              <a:schemeClr val="bg1"/>
            </a:solidFill>
          </a:ln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752600" y="1905000"/>
            <a:ext cx="5472056" cy="1066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70323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153400" cy="792162"/>
          </a:xfrm>
        </p:spPr>
        <p:txBody>
          <a:bodyPr>
            <a:normAutofit fontScale="90000"/>
          </a:bodyPr>
          <a:lstStyle/>
          <a:p>
            <a:r>
              <a:rPr lang="en-US" sz="36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Great Culture is Fluent</a:t>
            </a:r>
            <a:r>
              <a:rPr lang="en-US" sz="40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/>
            </a:r>
            <a:br>
              <a:rPr lang="en-US" sz="40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r>
              <a:rPr lang="en-US" sz="3600" dirty="0" smtClean="0">
                <a:solidFill>
                  <a:srgbClr val="C00000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cs typeface="Calibri" pitchFamily="34" charset="0"/>
              </a:rPr>
              <a:t>Tribal Speak</a:t>
            </a:r>
            <a:endParaRPr lang="en-US" sz="40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985252"/>
            <a:ext cx="8763000" cy="58727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696496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0620" y="0"/>
            <a:ext cx="6842760" cy="1295400"/>
          </a:xfrm>
        </p:spPr>
        <p:txBody>
          <a:bodyPr>
            <a:normAutofit fontScale="90000"/>
          </a:bodyPr>
          <a:lstStyle/>
          <a:p>
            <a:pPr lvl="0"/>
            <a:r>
              <a:rPr lang="en-US" sz="4900" b="1" dirty="0" smtClean="0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/>
            </a:r>
            <a:br>
              <a:rPr lang="en-US" sz="4900" b="1" dirty="0" smtClean="0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</a:br>
            <a:r>
              <a:rPr lang="en-US" b="1" dirty="0" smtClean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n-lt"/>
                <a:cs typeface="Calibri" pitchFamily="34" charset="0"/>
              </a:rPr>
              <a:t>DT Sticky Factors</a:t>
            </a:r>
            <a:br>
              <a:rPr lang="en-US" b="1" dirty="0" smtClean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n-lt"/>
                <a:cs typeface="Calibri" pitchFamily="34" charset="0"/>
              </a:rPr>
            </a:br>
            <a:r>
              <a:rPr lang="en-US" sz="3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cs typeface="Arial"/>
              </a:rPr>
              <a:t/>
            </a:r>
            <a:br>
              <a:rPr lang="en-US" sz="3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cs typeface="Arial"/>
              </a:rPr>
            </a:br>
            <a:endParaRPr lang="en-US" sz="3600" dirty="0">
              <a:solidFill>
                <a:schemeClr val="tx1">
                  <a:lumMod val="65000"/>
                  <a:lumOff val="35000"/>
                </a:schemeClr>
              </a:solidFill>
              <a:latin typeface="+mn-lt"/>
              <a:cs typeface="Arial"/>
            </a:endParaRPr>
          </a:p>
        </p:txBody>
      </p:sp>
      <p:pic>
        <p:nvPicPr>
          <p:cNvPr id="8" name="Picture 7" descr="dt_ppt_footer.psd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6247634"/>
            <a:ext cx="9144000" cy="619125"/>
          </a:xfrm>
          <a:prstGeom prst="rect">
            <a:avLst/>
          </a:prstGeom>
        </p:spPr>
      </p:pic>
      <p:pic>
        <p:nvPicPr>
          <p:cNvPr id="6146" name="Picture 2" descr="http://content.photojojo.com/wp-content/uploads/2008/03/DSC_7609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6894" y="762000"/>
            <a:ext cx="9246213" cy="54856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226041" y="1066800"/>
            <a:ext cx="4332512" cy="4876034"/>
          </a:xfrm>
        </p:spPr>
        <p:txBody>
          <a:bodyPr>
            <a:noAutofit/>
          </a:bodyPr>
          <a:lstStyle/>
          <a:p>
            <a:pPr marL="566928" lvl="0" indent="-457200" algn="l"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SzPct val="68000"/>
              <a:buFont typeface="Arial" pitchFamily="34" charset="0"/>
              <a:buChar char="•"/>
              <a:defRPr/>
            </a:pPr>
            <a:r>
              <a:rPr lang="en-US" sz="2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pitchFamily="34" charset="0"/>
                <a:cs typeface="Calibri" pitchFamily="34" charset="0"/>
              </a:rPr>
              <a:t>News Flash</a:t>
            </a:r>
          </a:p>
          <a:p>
            <a:pPr marL="566928" lvl="0" indent="-457200" algn="l"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SzPct val="68000"/>
              <a:buFont typeface="Arial" pitchFamily="34" charset="0"/>
              <a:buChar char="•"/>
              <a:defRPr/>
            </a:pPr>
            <a:r>
              <a:rPr lang="en-US" sz="2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pitchFamily="34" charset="0"/>
                <a:cs typeface="Calibri" pitchFamily="34" charset="0"/>
              </a:rPr>
              <a:t>Tiger Teams</a:t>
            </a:r>
          </a:p>
          <a:p>
            <a:pPr marL="566928" lvl="0" indent="-457200" algn="l"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SzPct val="68000"/>
              <a:buFont typeface="Arial" pitchFamily="34" charset="0"/>
              <a:buChar char="•"/>
              <a:defRPr/>
            </a:pPr>
            <a:r>
              <a:rPr lang="en-US" sz="2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pitchFamily="34" charset="0"/>
                <a:cs typeface="Calibri" pitchFamily="34" charset="0"/>
              </a:rPr>
              <a:t>Pods</a:t>
            </a:r>
          </a:p>
          <a:p>
            <a:pPr marL="566928" lvl="0" indent="-457200" algn="l"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SzPct val="68000"/>
              <a:buFont typeface="Arial" pitchFamily="34" charset="0"/>
              <a:buChar char="•"/>
              <a:defRPr/>
            </a:pPr>
            <a:r>
              <a:rPr lang="en-US" sz="2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pitchFamily="34" charset="0"/>
                <a:cs typeface="Calibri" pitchFamily="34" charset="0"/>
              </a:rPr>
              <a:t>Cockroach Hunting</a:t>
            </a:r>
          </a:p>
          <a:p>
            <a:pPr marL="566928" lvl="0" indent="-457200" algn="l"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SzPct val="68000"/>
              <a:buFont typeface="Arial" pitchFamily="34" charset="0"/>
              <a:buChar char="•"/>
              <a:defRPr/>
            </a:pPr>
            <a:r>
              <a:rPr lang="en-US" sz="2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pitchFamily="34" charset="0"/>
                <a:cs typeface="Calibri" pitchFamily="34" charset="0"/>
              </a:rPr>
              <a:t>Yearly All Staff Meeting</a:t>
            </a:r>
          </a:p>
          <a:p>
            <a:pPr marL="566928" lvl="0" indent="-457200" algn="l"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SzPct val="68000"/>
              <a:buFont typeface="Arial" pitchFamily="34" charset="0"/>
              <a:buChar char="•"/>
              <a:defRPr/>
            </a:pPr>
            <a:r>
              <a:rPr lang="en-US" sz="2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pitchFamily="34" charset="0"/>
                <a:cs typeface="Calibri" pitchFamily="34" charset="0"/>
              </a:rPr>
              <a:t>Egg </a:t>
            </a:r>
            <a:r>
              <a:rPr lang="en-US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itchFamily="34" charset="0"/>
                <a:cs typeface="Calibri" pitchFamily="34" charset="0"/>
              </a:rPr>
              <a:t>Timer</a:t>
            </a:r>
          </a:p>
          <a:p>
            <a:pPr marL="566928" lvl="0" indent="-457200" algn="l"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SzPct val="68000"/>
              <a:buFont typeface="Arial" pitchFamily="34" charset="0"/>
              <a:buChar char="•"/>
              <a:defRPr/>
            </a:pPr>
            <a:r>
              <a:rPr lang="en-US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itchFamily="34" charset="0"/>
                <a:cs typeface="Calibri" pitchFamily="34" charset="0"/>
              </a:rPr>
              <a:t>Green Flag</a:t>
            </a:r>
          </a:p>
          <a:p>
            <a:pPr marL="566928" lvl="0" indent="-457200" algn="l"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SzPct val="68000"/>
              <a:buFont typeface="Arial" pitchFamily="34" charset="0"/>
              <a:buChar char="•"/>
              <a:defRPr/>
            </a:pPr>
            <a:r>
              <a:rPr lang="en-US" sz="2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pitchFamily="34" charset="0"/>
                <a:cs typeface="Calibri" pitchFamily="34" charset="0"/>
              </a:rPr>
              <a:t>Tsunami </a:t>
            </a:r>
            <a:r>
              <a:rPr lang="en-US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itchFamily="34" charset="0"/>
                <a:cs typeface="Calibri" pitchFamily="34" charset="0"/>
              </a:rPr>
              <a:t>Planning</a:t>
            </a:r>
          </a:p>
          <a:p>
            <a:pPr marL="566928" lvl="0" indent="-457200" algn="l"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SzPct val="68000"/>
              <a:buFont typeface="Arial" pitchFamily="34" charset="0"/>
              <a:buChar char="•"/>
              <a:defRPr/>
            </a:pPr>
            <a:r>
              <a:rPr lang="en-US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itchFamily="34" charset="0"/>
                <a:cs typeface="Calibri" pitchFamily="34" charset="0"/>
              </a:rPr>
              <a:t>Virtual Water Cooler</a:t>
            </a:r>
          </a:p>
          <a:p>
            <a:pPr marL="566928" lvl="0" indent="-457200" algn="l"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SzPct val="68000"/>
              <a:buFont typeface="Arial" pitchFamily="34" charset="0"/>
              <a:buChar char="•"/>
              <a:defRPr/>
            </a:pPr>
            <a:r>
              <a:rPr lang="en-US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itchFamily="34" charset="0"/>
                <a:cs typeface="Calibri" pitchFamily="34" charset="0"/>
              </a:rPr>
              <a:t>Mascara Management</a:t>
            </a:r>
          </a:p>
          <a:p>
            <a:pPr marL="566928" lvl="0" indent="-457200" algn="l">
              <a:spcBef>
                <a:spcPts val="0"/>
              </a:spcBef>
              <a:spcAft>
                <a:spcPts val="1200"/>
              </a:spcAft>
              <a:buClr>
                <a:schemeClr val="accent1"/>
              </a:buClr>
              <a:buSzPct val="68000"/>
              <a:buFont typeface="Arial" pitchFamily="34" charset="0"/>
              <a:buChar char="•"/>
              <a:defRPr/>
            </a:pPr>
            <a:endParaRPr lang="en-US" sz="2800" dirty="0" smtClean="0">
              <a:solidFill>
                <a:schemeClr val="tx1">
                  <a:lumMod val="75000"/>
                  <a:lumOff val="25000"/>
                </a:schemeClr>
              </a:solidFill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358157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t_ppt_footer.psd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6247634"/>
            <a:ext cx="9144000" cy="619125"/>
          </a:xfrm>
          <a:prstGeom prst="rect">
            <a:avLst/>
          </a:prstGeom>
        </p:spPr>
      </p:pic>
      <p:sp>
        <p:nvSpPr>
          <p:cNvPr id="3" name="AutoShape 6" descr="data:image/jpeg;base64,/9j/4AAQSkZJRgABAQAAAQABAAD/2wCEAAkGBhQQEBUUEhQWFBUVGRwYGBUUGBQWFRQVGhQYFhgfGBQXHSYfGBsjHhQYIC8gJCcpLSwsGB4yNTAqNSYrLikBCQoKDgwOGg8PGiklHyQsMiosKi0pNCwsLCkqKSwsLCwsKywsLCkvLy8tLCksKSwsLCwpKSwsLCwsLywsLCwsKf/AABEIAN8A4gMBIgACEQEDEQH/xAAcAAEAAgMBAQEAAAAAAAAAAAAABgcEBQgBAgP/xABHEAABAwIBCAUKBQEGBQUAAAABAAIDBBEFBgcSITFBUWETInGBkRQjMkJSYnKCobFDkqKywcIzRFNzs9EVJCVjk1SDo8Pw/8QAGwEBAAIDAQEAAAAAAAAAAAAAAAQFAQIDBgf/xAA1EQACAgEDAQQIBAYDAAAAAAAAAQIDEQQSITEFE0FRYXGBkbHB0fAiMqHhBhQjQlLxFTND/9oADAMBAAIRAxEAPwC8UREAREQBERAEREARabHsr6aiHn5QHbo29aQ/INnabBVzjeeWZ920sbYm+3J139ob6Le/SU7Tdn36jmEePN8L79R2ronZ0RbxdbatNX5aUUGqSpiBG5rtNw+VlyqDxPKCoqTeeaSTk5x0R2MHVHgsAK9p/h5f+s/cvm/oTYaD/J+4u+pzvULPRMsnwx2/eWrAkz1U/qwTHt6Mf1FU+Nayo8Lmd6MUh7GPP2CnLsTRw/Nn2v8A0d/5OldfiWoM9cH/AKeXxZ/usuDPJRu9Jk7eZawj9LyfoqkfgNQ3bTzDtikGrwWNLTuZ6TXN+IEfdbf8NoZ8R/SQ/lKX0+JfVHnIoJdlQ1p4SB7Pq4W+q39LWxyt0o3tkbxY4OHiCuYV+tPUujdpMc5jhsc0lpHeNajW/wAOVv8A65tevn6Gkuz4/wBrOoEVE4PnSraewc8Tt4Si5/OLOv23VgYDnXpaizZb07z7euMnlINnzAKk1PY2qo5xuXmuf06kOzSWQ5xn1E2RfMcgcAWkEHWCDcEciF9KoIgREQBERAEREAREQBERAEREARFHsr8tYcOju/ryuHUiBs53Mn1W8/C63rrlZJRgstmYxcnhG2xTFoqWMyTPDGDed54AbSeQVS5VZ25ZrspAYY9nSH+1d2bmDs18wojlBlJPXS9JO+/stGpjBwa3d27TvX44Tg01XII4IzI7lsaOLnHU0cyvVaTsuqhd5fhv9EWVWnjBbp/sYkkhcSXEknWSSSSeZO0rY4Nk3UVhtBE543u2MHa82A7Lq0cmM0UMNn1ZE79ugLiJp+7++w5KfwwtY0NaA1o1ANAAA5AbFjU9uQh+GlZ9L6fX4CzWJcQKrwjMq42NVOG+5CLn/wAjtX6VL8Oza0ENvMCQjfKS+/ynq/RShFRXdpam38036lx8CHPUWS6sx6bD44haONjBwY1rfsFkIigtt8s4BeFoO3WvUWAaquyVpJv7Snidz0Gh35m2P1UZxTM/SSXMTpIDyOmz8r9f6lO7opVWs1FP5Jte3j3dDrG6cPytlHY1morILmMNqG/9vU+3OM6/AlQ6WJzHFrgWuGohwIIPMHWF1EtTjuS1PWttPGHHc8ant7HjX3bOSvtL/EM48XxyvNcP3dPgTatfJcTWSjMncsamhd5l/U3xP60Z+XceYsVb2SecSnrrMPmpv8Nx1OPuO9bs1Hkq+yqzVz0t5ILzxDXYDzrBzaPSHNvgFBwbG41K2t0mj7Th3lb58119q+2SpVValbo9fP6nUiKpciM6hZow1pLm7GznW5v+Z7Q97aN99othkgcAQQQRcEawQdljvXjdZordJPbYvU/BlTbTKp4kfSIihnEIiIAiIgCIiAIi02VeU0eH0zpX63bGM3vfuHZvJ3ALaEXOSjHqzKWXhGBlxluzDorCz53jzce4btJ/Bo+p1DeRRGIYhJUSOllcXveblx//AGoDcBqC+sUxSSqmfNM7Se83J3DgANwA1AKUZvsgXV7+klBbTsOs7DK4eq08OLu4a9nq9PVVoanOfXxfyRYwjGmOWY2ReQMuIu0jeOAHrSEa3EbRGDtPPYOexXfguBQ0cQjgYGN373OPFztrj2rKpqZsbGsY0Na0Wa1osABsAC/VUOs11mpfPEfBfUh23SsfoCIigHEIiIAiKrM52cCxdSUzuU0jT4saR+o93FSdLpp6mxQh7/JHSut2SwjJyxzs9C90NGGvc3U6Z2tgO8MaPStxvbtUEqsv6+Q3NTIPg0WD9ACjyL2+n7P09MUlFN+bWWXFdFcFjBum5aVo/vU/53H7qb5tMuKqoqxBPJ0rHMcQXBoc0tsfSaBcbRrVXKbZoYdLEr+zE8/Vrf6lr2hRT/LTexZS8kYvhDu28ItzG8pIKLQ8ofoCQloNiQCBfXbWBzWfTVLZGB8bg9rtYc0gtI5EbVWGe6o10rP8x37AP5UMyTyymw+S7DpRk9eInqu5j2Xc/G68/T2Q79Krq3+Lnh9Hz+hBhpd9SnHqdDqE5aZtYqzSlgtFPt4MlPvAbHe8O+6lWD4qyqgjmjvoyNuL7RuIPMEEdyzFVU3W6WzdB4a+8MjQnKuWVwzmKuoJIJHRysLHtNi120f7jnvUvyAzhOonCGcl1OTqO0wk7xxbxb3jeDZeWeRceIxa7MmaOpJw913Fp+m0b70PiOHSU8ropWlj2GxB/g7wdoO9e102po7Vpddi58V819+h+m4rshqYbZdfvlHTEUoe0OaQ5rgCCDcEHWCDvC+1TubDLnoHilnd5p5tG4/hvJ2HgwnwJ4E2uJeO12jnpLdkung/NffUqbqXVLawiIoRxCIiAIiID4mlDGlziA1oJJOoAAXJJ4LnvLjKt2IVReLiJl2xNO5t9pHtOtc9w3KwM8OU/RQtpYzZ0o0pLbogdQ+YjwaeKqGnp3SPaxgLnOIa0DaXE2A+qv8AsyhRXfS9nqJdEMfiZvsicknYjUhmsRMs6V43NvsB9p2wd53LoGjo2QxtjjaGsYA1rRsAC1WSGTTaClbELF/pSOHryEa+4bByAW7VfrdU758flXT6nG2ze/QERFAOQREQBEWpyoyiZQUz5n6yNTG73vPogfc8ACVtCLnJRj1ZlJt4RHc5eW/kcXQwu8/INo/CZs0viOsDvO7XSJKyMSxF9RK+WV2k95uT/AG4AagNwAWMvcaHSx01e1dX1Zb01quOD1F4vVYJkjIVm5k6G8lRNua1sY7XEuP7W+KrJXrm/oBQYWJJerpB0777mltx+hre9Vfa923TOC6yaXzI2qnivHmV/nbxDpcRLBshY1nzG7z+8DuULWTile6onkmd6Uj3PPK5vbu2dyxmgk2Gs7hxKstLX3NMa/Jf7JNS2QUS/s2rLYXT8w4+MrypOsDAcP8AJ6WGLfHG1p7Q0X+t1nr57qJqy2c14tv3sopvdJv0hRDOFkUK+HTjFqiMdQ+23aWH+OB5EqXolF06LFZB8oQm4S3I5cewgkEWI1EHUQd9wrqzX5YeVwdBKbzQjadskewHmRqB7jvUbzt5J9FIKuIWbIbSgbpNzvm2Hn8Sg2BYw+kqI5o9rDe25zdjmnkRcL290IdqaTdHr4eh+X36y4mo6mrK6/M6WRY+HV7J4mSxm7JGhwPIjfz3LIXg2mnhlI+AiIsAL4nmDGuc42a0EknYABcnwC+1C87OM9Bh7mA2dO4Rjjo+k/6C3zLpXDvJqK8TKWXgpzKLGnVlVLO713dUeywamDuAHfdTfM3k30kr6t46sXUjvvkI6x+Vpt83JVu1pJsBcnUBxK6SyWwUUdHFCNrG9Y8XnrPP5iforzXW91SoR8ePYSrZbY4RtkRF58iBERAEREB4421lUFnDys8vqjoHzMV2x8He0/5rauQHNWBnZyq8npxTxm0k4Olba2LY7vd6PZpcFSq9D2Tpsf1pez6k3TQx+JnqLxF6BMm5PUUjyNyJlxKQ6J0ImenIRe3Jo9Z3237r2vh+a2giGuIyn2pXOdf5RZv0ULUdpU6d7XlvyRznqIweGVVkFksa+qaCPMx2dKd1tzb8XbOy53Kd538pRFC2kjPWks59vViB1D5iPBp4qf0OHxwM0IY2xtHqsaGi/YN/NV7lPmlkqZ5JmVN3SOJIlbs4APbuAsB1dgVTHW16jUqy54jHouvP38iMrozsUpcJdCo1L82GTvlda17heOC0juBdfzY8RfsaVntzMVl9clOBx0pD9OjVnZJZMMw+nETTpOJ0nvtYveeW4AAADkrDXdqVKlxqllvj1He7UR2Yi+TdIiLyJVhERAYmK4ayphfDILtkaWnlfYRzBsRzC5vxXDnU08kMnpRuLTztsI5EWI5FdNqo882CaEsVS0apB0b/AI2i7T3tuPkXoOwtV3dzqfSXxX7fInaKzbPb5mwzNY/pRyUrjrZ5yP4SbPHc4g/OVZi5xySxjySthlvZocA/4HdV30N+4Lo4Ll23p+61G9dJc+3x+vtNdZXtsyvEIiKkIYVMZ6MT06yOEHVFHcj3pDc/pa3xVzrnPLys6XEql3CQsHYwCP8AoU/QRzZnyR0r6n75ucL8oxKBpF2sPSu7GDSH6tFdCqo8x9DeWpl9lrIx8xLnfsarcWNfPdbjyFjywiIoJzCIiAL8a2rbDG+R50WMaXOPAAXK/ZVnnlyk0I2UjDrk68ltzAeqPmcL/JzXaip22KCNox3PBWuUWNuramSd+rTOpvssGpre4fW61q8RewhiKSXRFkuOD1bDAMFfWVDII9rzrO5jRrc48gP4G9a9XVmlyX8npvKHjzk4Gjfa2La383pdmjwXHV6nuK3Lx8PWa2WbI5Jjg+ER0kDIYhZjBbmTvJO8k6yVmoi8g25PLK1vIREWAEREAREQBERAFG84mF+UYdOLXcxvSN7WdY27Whw71JF8SxhzS06wQQRxB1FdKrHXZGa8Hk2jLa0zl1dFZFYl5Rh9PIdZLA13xM6jvq0lc9VlMYpHxnaxzmHta4t/hXDmZrNKikj/AMOU27HNa776S9d25BWadTXg/wBH9otNYt1aZP0RF40qQuW66bTlkf7T3O8XE/yuoZn2aTwBP0XK91ZaDjd7DpWXTmUp7UMr97pj4NjYPuSrCUGzOD/pv/uyfcKcqJqHm2XrNZdQiIuBqEREB+dTUNjY57zZrQXOJ3NAuT4Bc15Q4y6sqpZ3eu64B9Vg1MHc0BW3ngx7oKMQtNnVBsf8tti/xJa3vKpNXfZtW2LsfiSaVjkIiK3TJOTe5FZPGurI4iOoOvIeEbdvjqb8y6LYwAAAWA1ADYAoHmgyf6CkM7h16g3HKJtw3xOk7sIU9Xndff3tuF0XH1Ids90giIq84hERAEREAREQBERAEREBzrlxBoYlVDZ51x/NZ/8AUppmQn61UziI3eBeD9wotnMFsVqO1n+hGt/mTP8AzNR/lt/evZap7+zuf8Y/ItbHmj2IuBEReNKo8cLhcrPbYkHcbeGpdVLmbKak6GtqI/ZleB2aZI+hCnaN4bRtFlu5mZL4cR7Mzx4hjv6lPFWOY6rvDUx+y9r7fGwt/wDrVnKPev6jMPqERFxMBEWvygxQUtLNMfw2OcObrdUd5sO9ZSy8IFIZzca8pxGSxuyHzTeHV9M/mLvAKKL17ySSTcnWTxJ2rxemrShFRXgTFwsBZuC4YaqoihbtkeG34AnrHuFz3LCU+zM4cJK58h/BjJHxPOiP06azbbsrcg5YWS6KanbGxrGCzWgNaODQLAeAX6Ii8uQwiIgCIiAIiIAiIgCIiAIiIDnvOJNpYpUng8D8sbG/wpNmSZ/zFQeEbB4vP+yhGUtX0tbUPGx00hHZpkD6AKxcyFP1Kp/F0bfytc4/vC9drHs0G30JfAs7XinHoRaCIi8iVgVD53MO6LEnOtqmY147QOjd9WX71fCrjPVg+nTRVAGuF2i74JLD6Oa38y70S2zMoi+ZnEejr3RnZNGQPiYQ8fTTV3rmLAcUNLVQzD8N4cebb9Yd7SR3rpuKQOaHNNwRcEbCDrC31K/FkM+kRFFMBV/nnxPo6FkQOuaQX+Bg0z+rQVgKmc9lbpVcMV9UcWl3vef4jCkaZZsRtHqV0iIrxSO+QrAzM4o2KskicbdMyzb73sOlbtILvBV+vuGZzHBzSWuaQQ4GxBBuCDuIWLI95Bx8w+Vg6oRafJbFjUUME8pAc+NpcdQGlsJ5XP3W4XnWsPDIwREWAEREAREQBERAEREAWFjVeKemllP4cbnd4aSPrZZqgmeHF+ioRED1p3gfIyz3fUNHzLtRX3lkYebNoLdJIpO/Hb/KvLNFQ9HhrXH8WR7+64jH+mqNa0kgAXJ1AcSdi6ZwLDRTU0MI/DY1p5kNFz3m5V/2vbiqMPN/AmamX4UjOREXmiCFhY1hbaqnlhfskaW34EjUe0Gx7lmoi4ByxWUjoZHxvFnscWuHBzTY/ZXlmnyg8poRG43kp/NniWfhnw6vyKJZ5cmOjmbVsHVlsyS26QDqn5mi3a3movkFlP5BWNkcfNP6kvwE+l8psey/FTpf1IcA6KReNcCAQbg6wRsIXqggKgM6k+lis3uhjf8A4mn+oq/1zvnIP/Var42/6TFK0v536jKI2vV4itEzpk9X7UlK6WRsbBd73BrRxc42H3X4qzMzuSunIayQdVl2xX3vtZzuxoNu0ngsWWqEXIzuwbXOfUtosLho2HW/RZ2xxAFx73BniVqcg86boy2CtdpR7GzH0mbgJD6zfe2jfcbI1nCyk8urnuabxx+bj4FoOt3zG57LKMrnXTF1bZ9XyEuOTqoG69WkyJ0/+HUvSX0uhZt220dX0st2qeSw2jiERFgBERAEREAREQBULnQx7yqvc1puyDzTeBcDeQ/m1fKFa+XuUwoKNzwfOv6kQ98jb2NGvwG9c9Eq67Lp5dr9SJNEf7iUZtcF8qxGK4uyLzrvlI0R3uLfqugFBc0eT3k9GZnCz6gh2vaIhcM8bl3zBTpRO0Lu9ueOi4NLpbpBERQDiEREBhYzhLKuCSGUXZILHiOBHMGxHMLm/HcFko6h8Eo6zDt3Ob6rhyI1/TcunVEs4OQzcRhDmWbURg6DjscNug48DuO49pXaqe14ZhmjzR5ZdNH5HK7zkY80T68Y9Xtb+23AqyVy8RNR1GsOimidfXqc1w2do+hHEK/siMsWYjBpamyssJY/ZPEe6d3eNyzbD+5BMkaqDPTgccckdS11pJTouZ7Qa3U8dgs09reat4my5wyzyjdX1kkpPUB0Yx7MYOrx1uPMrNCe7Jk0aKyMMzOuqKKKYTaE0jQ/Qc28Ya7W0XHWBsQSde3YvMMzJ1Bk/wCYljZGNpjLnvI5aTQB2m/YVL7+HmZyRfIzJGTEagMbdsbbGWT2G8B7x3Dv2BWHnHyojoKUUFLZrywNIb+FFa232nDvsSd4XmP5a0uEQeSYeGulGokdZsbjtc93rycvG1gFUVTUuke573Fz3ElznG5cTtJKxFO2W6XRdEZ6nwtxklk+a6rjhHok3kPsxjW4/wADm4LTsaSQACSTYAaySdQAG8q/M2+Rv/D6fSkHn5bF/uD1WA8r3PM8gut12yPpNnIlscYaAALACwA2ADYvpEVQcwiIgCIiAIiIAviaZrGlziGtaCSTqAAFySeC+1TudHL0Tk0lO68bT5142SOB9EHe0Had55DX2opdstqNox3PBGsusqziFUXi4iZ1Ymn2b63EcXHX2WG5fnkTk0a+rZHY9G3rSnhGDsvxd6I7Sdy0kELnua1gLnOIDWjWSSbAAcV0FkJkmMPpg02Mr7OlcPatqaD7Lb28TvV5qLo6arbDr0X1JMpbI4RIo4w0AAAACwA1AAbAAvpEXnSIEREAREQBERAazGMm6asAFRCyS2wkWcOx4sR4r4wXJSloiTTwtjc4WLtbnEbbaTiTbVsW2RZy8YBrcpZS2iqHNvcQyEW23EblzGdnd/C6mxCkEsUkZ2PY5n5mlv8AK5dmgMbnMcLOaS1w4OBsfqFIofUwzqHDHNMEZZ6Og21tltEW+iyVDM1eUYqqFsZPnacCNwO0sH9m7s0RbtaVM1HksPBkgGUmaCnqCX058nedeiBpRE/BtZ8ptyUCq802IMfotibIPaZIzR79MtI8FfiLrG+cQQLIPNi2iImqC2Sf1QNbIuwn0ne9u3cVPURc5ScnlgIiLUBERAEREAXjnW1lYWMY3DSRGSeQMaOO1x4NaNbjyCpfLXOZLXXiivFT7x68o98jYPdHeSu9VErXx08zZRybvOLnM6QOpqN3V2STN9bcWxn2eLt+7VrNYIArbzdZs+jLamsb19scLvU4OePa4N3b9ey33V6aH3ydsqCMjNfkD5OBVVDfOuHm2HbE0jaR7ZHgOZNrHRFS22ytlukcG8vIREXMwEREAREQBERAEREAVK53ckTBP5XG3zUx69vUl4ngHbe2/EK6l+NZRsmjdHI0PY8Wc12sEFbRlteTDWTmnAMfloZ2zQmzhqIPovbva4bwfpqI2K98ksvKfEGgNOhNbrQuPW5lp9dvMd4CrDLbNhLRl0sAdLT7dWuSIe8B6TfeHfbaYOx5BBBsRrBGog8iFIaU1k1zg6sRUJgedetpgGvcKhg3S3Lu6Qa/G6muHZ7aZ489DLEeLdGRvjqP0XF1yRtksZFF6fOZhz9lS1vJ7Xs/c0LPblnQn+90/wD5Yx9ytdr8jJuUWhly8oG7auHueHftutfVZ1sPYNUxeeDI5D9SAPqihJ+AJcirPEM+EI/saeR/ORzYx4N0j9lE8WzuV01wxzIG/wDbbd3533+ll0jRNgu3EsXhpmac8jI28XkC/YNpPIKucpM87W3ZRM0z/iyghvyx7T327Cqqqqx8ri+V7pHH1nuLneJXzBA6Rwaxpc47GtBc49gGsqVDTxXMuTZIyMUxeaqkMk8jpHne7cOAA1NHIJheFS1UgjgYZHncNw4k7GjmVN8mMz881n1Z6CP2BYyuH2Z33PJWzguAQUcfR08YYN52uceLnHW49q6T1MYLEf2Nt2CL5D5s46K0s9pajaPYi+AHa73j3Ab5wiKunOU3mRo3kIiLQwEREAREQBERAEREAREQBERAFEcpM2NJWEuDTDIfXisAT7zPRPbqPNS5FlNroCjMYzPVkNzFoVDfdIY+3NjzbwcVEK/B54DaaGSP42OaPEixXUS8Iuuqtfia7TlIFerpqqyYpZf7SmhceJjYT42usB2bzDz/AHSLwI+xW6uQwc6ISui25vcPH90i7wT9ys6nyWpI/QpoG23iKO/ja6z368jODm2lopJTaNj5DwY1zj+kFSTDM2NfPbzPRD2piGfp1u+i6AZGGiwAA4DUPBfSw9Q/BGSr8GzIsbY1U5f7kQ0W973XJ7gFPsHydp6NujTxMj4kDrO+J56zu8rZIuMrJS6sBERaAIiIAiIgCIiAIiID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" name="AutoShape 8" descr="data:image/jpeg;base64,/9j/4AAQSkZJRgABAQAAAQABAAD/2wCEAAkGBhQQEBUUEhQWFBUVGRwYGBUUGBQWFRQVGhQYFhgfGBQXHSYfGBsjHhQYIC8gJCcpLSwsGB4yNTAqNSYrLikBCQoKDgwOGg8PGiklHyQsMiosKi0pNCwsLCkqKSwsLCwsKywsLCkvLy8tLCksKSwsLCwpKSwsLCwsLywsLCwsKf/AABEIAN8A4gMBIgACEQEDEQH/xAAcAAEAAgMBAQEAAAAAAAAAAAAABgcEBQgBAgP/xABHEAABAwIBCAUKBQEGBQUAAAABAAIDBBEFBgcSITFBUWETInGBkRQjMkJSYnKCobFDkqKywcIzRFNzs9EVJCVjk1SDo8Pw/8QAGwEBAAIDAQEAAAAAAAAAAAAAAAQFAQIDBgf/xAA1EQACAgEDAQQIBAYDAAAAAAAAAQIDEQQSITEFE0FRYXGBkbHB0fAiMqHhBhQjQlLxFTND/9oADAMBAAIRAxEAPwC8UREAREQBERAEREARabHsr6aiHn5QHbo29aQ/INnabBVzjeeWZ920sbYm+3J139ob6Le/SU7Tdn36jmEePN8L79R2ronZ0RbxdbatNX5aUUGqSpiBG5rtNw+VlyqDxPKCoqTeeaSTk5x0R2MHVHgsAK9p/h5f+s/cvm/oTYaD/J+4u+pzvULPRMsnwx2/eWrAkz1U/qwTHt6Mf1FU+Nayo8Lmd6MUh7GPP2CnLsTRw/Nn2v8A0d/5OldfiWoM9cH/AKeXxZ/usuDPJRu9Jk7eZawj9LyfoqkfgNQ3bTzDtikGrwWNLTuZ6TXN+IEfdbf8NoZ8R/SQ/lKX0+JfVHnIoJdlQ1p4SB7Pq4W+q39LWxyt0o3tkbxY4OHiCuYV+tPUujdpMc5jhsc0lpHeNajW/wAOVv8A65tevn6Gkuz4/wBrOoEVE4PnSraewc8Tt4Si5/OLOv23VgYDnXpaizZb07z7euMnlINnzAKk1PY2qo5xuXmuf06kOzSWQ5xn1E2RfMcgcAWkEHWCDcEciF9KoIgREQBERAEREAREQBERAEREARFHsr8tYcOju/ryuHUiBs53Mn1W8/C63rrlZJRgstmYxcnhG2xTFoqWMyTPDGDed54AbSeQVS5VZ25ZrspAYY9nSH+1d2bmDs18wojlBlJPXS9JO+/stGpjBwa3d27TvX44Tg01XII4IzI7lsaOLnHU0cyvVaTsuqhd5fhv9EWVWnjBbp/sYkkhcSXEknWSSSSeZO0rY4Nk3UVhtBE543u2MHa82A7Lq0cmM0UMNn1ZE79ugLiJp+7++w5KfwwtY0NaA1o1ANAAA5AbFjU9uQh+GlZ9L6fX4CzWJcQKrwjMq42NVOG+5CLn/wAjtX6VL8Oza0ENvMCQjfKS+/ynq/RShFRXdpam38036lx8CHPUWS6sx6bD44haONjBwY1rfsFkIigtt8s4BeFoO3WvUWAaquyVpJv7Snidz0Gh35m2P1UZxTM/SSXMTpIDyOmz8r9f6lO7opVWs1FP5Jte3j3dDrG6cPytlHY1morILmMNqG/9vU+3OM6/AlQ6WJzHFrgWuGohwIIPMHWF1EtTjuS1PWttPGHHc8ant7HjX3bOSvtL/EM48XxyvNcP3dPgTatfJcTWSjMncsamhd5l/U3xP60Z+XceYsVb2SecSnrrMPmpv8Nx1OPuO9bs1Hkq+yqzVz0t5ILzxDXYDzrBzaPSHNvgFBwbG41K2t0mj7Th3lb58119q+2SpVValbo9fP6nUiKpciM6hZow1pLm7GznW5v+Z7Q97aN99othkgcAQQQRcEawQdljvXjdZordJPbYvU/BlTbTKp4kfSIihnEIiIAiIgCIiAIi02VeU0eH0zpX63bGM3vfuHZvJ3ALaEXOSjHqzKWXhGBlxluzDorCz53jzce4btJ/Bo+p1DeRRGIYhJUSOllcXveblx//AGoDcBqC+sUxSSqmfNM7Se83J3DgANwA1AKUZvsgXV7+klBbTsOs7DK4eq08OLu4a9nq9PVVoanOfXxfyRYwjGmOWY2ReQMuIu0jeOAHrSEa3EbRGDtPPYOexXfguBQ0cQjgYGN373OPFztrj2rKpqZsbGsY0Na0Wa1osABsAC/VUOs11mpfPEfBfUh23SsfoCIigHEIiIAiKrM52cCxdSUzuU0jT4saR+o93FSdLpp6mxQh7/JHSut2SwjJyxzs9C90NGGvc3U6Z2tgO8MaPStxvbtUEqsv6+Q3NTIPg0WD9ACjyL2+n7P09MUlFN+bWWXFdFcFjBum5aVo/vU/53H7qb5tMuKqoqxBPJ0rHMcQXBoc0tsfSaBcbRrVXKbZoYdLEr+zE8/Vrf6lr2hRT/LTexZS8kYvhDu28ItzG8pIKLQ8ofoCQloNiQCBfXbWBzWfTVLZGB8bg9rtYc0gtI5EbVWGe6o10rP8x37AP5UMyTyymw+S7DpRk9eInqu5j2Xc/G68/T2Q79Krq3+Lnh9Hz+hBhpd9SnHqdDqE5aZtYqzSlgtFPt4MlPvAbHe8O+6lWD4qyqgjmjvoyNuL7RuIPMEEdyzFVU3W6WzdB4a+8MjQnKuWVwzmKuoJIJHRysLHtNi120f7jnvUvyAzhOonCGcl1OTqO0wk7xxbxb3jeDZeWeRceIxa7MmaOpJw913Fp+m0b70PiOHSU8ropWlj2GxB/g7wdoO9e102po7Vpddi58V819+h+m4rshqYbZdfvlHTEUoe0OaQ5rgCCDcEHWCDvC+1TubDLnoHilnd5p5tG4/hvJ2HgwnwJ4E2uJeO12jnpLdkung/NffUqbqXVLawiIoRxCIiAIiID4mlDGlziA1oJJOoAAXJJ4LnvLjKt2IVReLiJl2xNO5t9pHtOtc9w3KwM8OU/RQtpYzZ0o0pLbogdQ+YjwaeKqGnp3SPaxgLnOIa0DaXE2A+qv8AsyhRXfS9nqJdEMfiZvsicknYjUhmsRMs6V43NvsB9p2wd53LoGjo2QxtjjaGsYA1rRsAC1WSGTTaClbELF/pSOHryEa+4bByAW7VfrdU758flXT6nG2ze/QERFAOQREQBEWpyoyiZQUz5n6yNTG73vPogfc8ACVtCLnJRj1ZlJt4RHc5eW/kcXQwu8/INo/CZs0viOsDvO7XSJKyMSxF9RK+WV2k95uT/AG4AagNwAWMvcaHSx01e1dX1Zb01quOD1F4vVYJkjIVm5k6G8lRNua1sY7XEuP7W+KrJXrm/oBQYWJJerpB0777mltx+hre9Vfa923TOC6yaXzI2qnivHmV/nbxDpcRLBshY1nzG7z+8DuULWTile6onkmd6Uj3PPK5vbu2dyxmgk2Gs7hxKstLX3NMa/Jf7JNS2QUS/s2rLYXT8w4+MrypOsDAcP8AJ6WGLfHG1p7Q0X+t1nr57qJqy2c14tv3sopvdJv0hRDOFkUK+HTjFqiMdQ+23aWH+OB5EqXolF06LFZB8oQm4S3I5cewgkEWI1EHUQd9wrqzX5YeVwdBKbzQjadskewHmRqB7jvUbzt5J9FIKuIWbIbSgbpNzvm2Hn8Sg2BYw+kqI5o9rDe25zdjmnkRcL290IdqaTdHr4eh+X36y4mo6mrK6/M6WRY+HV7J4mSxm7JGhwPIjfz3LIXg2mnhlI+AiIsAL4nmDGuc42a0EknYABcnwC+1C87OM9Bh7mA2dO4Rjjo+k/6C3zLpXDvJqK8TKWXgpzKLGnVlVLO713dUeywamDuAHfdTfM3k30kr6t46sXUjvvkI6x+Vpt83JVu1pJsBcnUBxK6SyWwUUdHFCNrG9Y8XnrPP5iforzXW91SoR8ePYSrZbY4RtkRF58iBERAEREB4421lUFnDys8vqjoHzMV2x8He0/5rauQHNWBnZyq8npxTxm0k4Olba2LY7vd6PZpcFSq9D2Tpsf1pez6k3TQx+JnqLxF6BMm5PUUjyNyJlxKQ6J0ImenIRe3Jo9Z3237r2vh+a2giGuIyn2pXOdf5RZv0ULUdpU6d7XlvyRznqIweGVVkFksa+qaCPMx2dKd1tzb8XbOy53Kd538pRFC2kjPWks59vViB1D5iPBp4qf0OHxwM0IY2xtHqsaGi/YN/NV7lPmlkqZ5JmVN3SOJIlbs4APbuAsB1dgVTHW16jUqy54jHouvP38iMrozsUpcJdCo1L82GTvlda17heOC0juBdfzY8RfsaVntzMVl9clOBx0pD9OjVnZJZMMw+nETTpOJ0nvtYveeW4AAADkrDXdqVKlxqllvj1He7UR2Yi+TdIiLyJVhERAYmK4ayphfDILtkaWnlfYRzBsRzC5vxXDnU08kMnpRuLTztsI5EWI5FdNqo882CaEsVS0apB0b/AI2i7T3tuPkXoOwtV3dzqfSXxX7fInaKzbPb5mwzNY/pRyUrjrZ5yP4SbPHc4g/OVZi5xySxjySthlvZocA/4HdV30N+4Lo4Ll23p+61G9dJc+3x+vtNdZXtsyvEIiKkIYVMZ6MT06yOEHVFHcj3pDc/pa3xVzrnPLys6XEql3CQsHYwCP8AoU/QRzZnyR0r6n75ucL8oxKBpF2sPSu7GDSH6tFdCqo8x9DeWpl9lrIx8xLnfsarcWNfPdbjyFjywiIoJzCIiAL8a2rbDG+R50WMaXOPAAXK/ZVnnlyk0I2UjDrk68ltzAeqPmcL/JzXaip22KCNox3PBWuUWNuramSd+rTOpvssGpre4fW61q8RewhiKSXRFkuOD1bDAMFfWVDII9rzrO5jRrc48gP4G9a9XVmlyX8npvKHjzk4Gjfa2La383pdmjwXHV6nuK3Lx8PWa2WbI5Jjg+ER0kDIYhZjBbmTvJO8k6yVmoi8g25PLK1vIREWAEREAREQBERAFG84mF+UYdOLXcxvSN7WdY27Whw71JF8SxhzS06wQQRxB1FdKrHXZGa8Hk2jLa0zl1dFZFYl5Rh9PIdZLA13xM6jvq0lc9VlMYpHxnaxzmHta4t/hXDmZrNKikj/AMOU27HNa776S9d25BWadTXg/wBH9otNYt1aZP0RF40qQuW66bTlkf7T3O8XE/yuoZn2aTwBP0XK91ZaDjd7DpWXTmUp7UMr97pj4NjYPuSrCUGzOD/pv/uyfcKcqJqHm2XrNZdQiIuBqEREB+dTUNjY57zZrQXOJ3NAuT4Bc15Q4y6sqpZ3eu64B9Vg1MHc0BW3ngx7oKMQtNnVBsf8tti/xJa3vKpNXfZtW2LsfiSaVjkIiK3TJOTe5FZPGurI4iOoOvIeEbdvjqb8y6LYwAAAWA1ADYAoHmgyf6CkM7h16g3HKJtw3xOk7sIU9Xndff3tuF0XH1Ids90giIq84hERAEREAREQBERAEREBzrlxBoYlVDZ51x/NZ/8AUppmQn61UziI3eBeD9wotnMFsVqO1n+hGt/mTP8AzNR/lt/evZap7+zuf8Y/ItbHmj2IuBEReNKo8cLhcrPbYkHcbeGpdVLmbKak6GtqI/ZleB2aZI+hCnaN4bRtFlu5mZL4cR7Mzx4hjv6lPFWOY6rvDUx+y9r7fGwt/wDrVnKPev6jMPqERFxMBEWvygxQUtLNMfw2OcObrdUd5sO9ZSy8IFIZzca8pxGSxuyHzTeHV9M/mLvAKKL17ySSTcnWTxJ2rxemrShFRXgTFwsBZuC4YaqoihbtkeG34AnrHuFz3LCU+zM4cJK58h/BjJHxPOiP06azbbsrcg5YWS6KanbGxrGCzWgNaODQLAeAX6Ii8uQwiIgCIiAIiIAiIgCIiAIiIDnvOJNpYpUng8D8sbG/wpNmSZ/zFQeEbB4vP+yhGUtX0tbUPGx00hHZpkD6AKxcyFP1Kp/F0bfytc4/vC9drHs0G30JfAs7XinHoRaCIi8iVgVD53MO6LEnOtqmY147QOjd9WX71fCrjPVg+nTRVAGuF2i74JLD6Oa38y70S2zMoi+ZnEejr3RnZNGQPiYQ8fTTV3rmLAcUNLVQzD8N4cebb9Yd7SR3rpuKQOaHNNwRcEbCDrC31K/FkM+kRFFMBV/nnxPo6FkQOuaQX+Bg0z+rQVgKmc9lbpVcMV9UcWl3vef4jCkaZZsRtHqV0iIrxSO+QrAzM4o2KskicbdMyzb73sOlbtILvBV+vuGZzHBzSWuaQQ4GxBBuCDuIWLI95Bx8w+Vg6oRafJbFjUUME8pAc+NpcdQGlsJ5XP3W4XnWsPDIwREWAEREAREQBERAEREAWFjVeKemllP4cbnd4aSPrZZqgmeHF+ioRED1p3gfIyz3fUNHzLtRX3lkYebNoLdJIpO/Hb/KvLNFQ9HhrXH8WR7+64jH+mqNa0kgAXJ1AcSdi6ZwLDRTU0MI/DY1p5kNFz3m5V/2vbiqMPN/AmamX4UjOREXmiCFhY1hbaqnlhfskaW34EjUe0Gx7lmoi4ByxWUjoZHxvFnscWuHBzTY/ZXlmnyg8poRG43kp/NniWfhnw6vyKJZ5cmOjmbVsHVlsyS26QDqn5mi3a3movkFlP5BWNkcfNP6kvwE+l8psey/FTpf1IcA6KReNcCAQbg6wRsIXqggKgM6k+lis3uhjf8A4mn+oq/1zvnIP/Var42/6TFK0v536jKI2vV4itEzpk9X7UlK6WRsbBd73BrRxc42H3X4qzMzuSunIayQdVl2xX3vtZzuxoNu0ngsWWqEXIzuwbXOfUtosLho2HW/RZ2xxAFx73BniVqcg86boy2CtdpR7GzH0mbgJD6zfe2jfcbI1nCyk8urnuabxx+bj4FoOt3zG57LKMrnXTF1bZ9XyEuOTqoG69WkyJ0/+HUvSX0uhZt220dX0st2qeSw2jiERFgBERAEREAREQBULnQx7yqvc1puyDzTeBcDeQ/m1fKFa+XuUwoKNzwfOv6kQ98jb2NGvwG9c9Eq67Lp5dr9SJNEf7iUZtcF8qxGK4uyLzrvlI0R3uLfqugFBc0eT3k9GZnCz6gh2vaIhcM8bl3zBTpRO0Lu9ueOi4NLpbpBERQDiEREBhYzhLKuCSGUXZILHiOBHMGxHMLm/HcFko6h8Eo6zDt3Ob6rhyI1/TcunVEs4OQzcRhDmWbURg6DjscNug48DuO49pXaqe14ZhmjzR5ZdNH5HK7zkY80T68Y9Xtb+23AqyVy8RNR1GsOimidfXqc1w2do+hHEK/siMsWYjBpamyssJY/ZPEe6d3eNyzbD+5BMkaqDPTgccckdS11pJTouZ7Qa3U8dgs09reat4my5wyzyjdX1kkpPUB0Yx7MYOrx1uPMrNCe7Jk0aKyMMzOuqKKKYTaE0jQ/Qc28Ya7W0XHWBsQSde3YvMMzJ1Bk/wCYljZGNpjLnvI5aTQB2m/YVL7+HmZyRfIzJGTEagMbdsbbGWT2G8B7x3Dv2BWHnHyojoKUUFLZrywNIb+FFa232nDvsSd4XmP5a0uEQeSYeGulGokdZsbjtc93rycvG1gFUVTUuke573Fz3ElznG5cTtJKxFO2W6XRdEZ6nwtxklk+a6rjhHok3kPsxjW4/wADm4LTsaSQACSTYAaySdQAG8q/M2+Rv/D6fSkHn5bF/uD1WA8r3PM8gut12yPpNnIlscYaAALACwA2ADYvpEVQcwiIgCIiAIiIAviaZrGlziGtaCSTqAAFySeC+1TudHL0Tk0lO68bT5142SOB9EHe0Had55DX2opdstqNox3PBGsusqziFUXi4iZ1Ymn2b63EcXHX2WG5fnkTk0a+rZHY9G3rSnhGDsvxd6I7Sdy0kELnua1gLnOIDWjWSSbAAcV0FkJkmMPpg02Mr7OlcPatqaD7Lb28TvV5qLo6arbDr0X1JMpbI4RIo4w0AAAACwA1AAbAAvpEXnSIEREAREQBERAazGMm6asAFRCyS2wkWcOx4sR4r4wXJSloiTTwtjc4WLtbnEbbaTiTbVsW2RZy8YBrcpZS2iqHNvcQyEW23EblzGdnd/C6mxCkEsUkZ2PY5n5mlv8AK5dmgMbnMcLOaS1w4OBsfqFIofUwzqHDHNMEZZ6Og21tltEW+iyVDM1eUYqqFsZPnacCNwO0sH9m7s0RbtaVM1HksPBkgGUmaCnqCX058nedeiBpRE/BtZ8ptyUCq802IMfotibIPaZIzR79MtI8FfiLrG+cQQLIPNi2iImqC2Sf1QNbIuwn0ne9u3cVPURc5ScnlgIiLUBERAEREAXjnW1lYWMY3DSRGSeQMaOO1x4NaNbjyCpfLXOZLXXiivFT7x68o98jYPdHeSu9VErXx08zZRybvOLnM6QOpqN3V2STN9bcWxn2eLt+7VrNYIArbzdZs+jLamsb19scLvU4OePa4N3b9ey33V6aH3ydsqCMjNfkD5OBVVDfOuHm2HbE0jaR7ZHgOZNrHRFS22ytlukcG8vIREXMwEREAREQBERAEREAVK53ckTBP5XG3zUx69vUl4ngHbe2/EK6l+NZRsmjdHI0PY8Wc12sEFbRlteTDWTmnAMfloZ2zQmzhqIPovbva4bwfpqI2K98ksvKfEGgNOhNbrQuPW5lp9dvMd4CrDLbNhLRl0sAdLT7dWuSIe8B6TfeHfbaYOx5BBBsRrBGog8iFIaU1k1zg6sRUJgedetpgGvcKhg3S3Lu6Qa/G6muHZ7aZ489DLEeLdGRvjqP0XF1yRtksZFF6fOZhz9lS1vJ7Xs/c0LPblnQn+90/wD5Yx9ytdr8jJuUWhly8oG7auHueHftutfVZ1sPYNUxeeDI5D9SAPqihJ+AJcirPEM+EI/saeR/ORzYx4N0j9lE8WzuV01wxzIG/wDbbd3533+ll0jRNgu3EsXhpmac8jI28XkC/YNpPIKucpM87W3ZRM0z/iyghvyx7T327Cqqqqx8ri+V7pHH1nuLneJXzBA6Rwaxpc47GtBc49gGsqVDTxXMuTZIyMUxeaqkMk8jpHne7cOAA1NHIJheFS1UgjgYZHncNw4k7GjmVN8mMz881n1Z6CP2BYyuH2Z33PJWzguAQUcfR08YYN52uceLnHW49q6T1MYLEf2Nt2CL5D5s46K0s9pajaPYi+AHa73j3Ab5wiKunOU3mRo3kIiLQwEREAREQBERAEREAREQBERAFEcpM2NJWEuDTDIfXisAT7zPRPbqPNS5FlNroCjMYzPVkNzFoVDfdIY+3NjzbwcVEK/B54DaaGSP42OaPEixXUS8Iuuqtfia7TlIFerpqqyYpZf7SmhceJjYT42usB2bzDz/AHSLwI+xW6uQwc6ISui25vcPH90i7wT9ys6nyWpI/QpoG23iKO/ja6z368jODm2lopJTaNj5DwY1zj+kFSTDM2NfPbzPRD2piGfp1u+i6AZGGiwAA4DUPBfSw9Q/BGSr8GzIsbY1U5f7kQ0W973XJ7gFPsHydp6NujTxMj4kDrO+J56zu8rZIuMrJS6sBERaAIiIAiIgCIiAIiID/9k=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8194" name="Picture 2" descr="http://www.patriciajevans.com/wp-content/uploads/2012/01/self-motivation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78" r="2287"/>
          <a:stretch/>
        </p:blipFill>
        <p:spPr bwMode="auto">
          <a:xfrm>
            <a:off x="4038600" y="1828800"/>
            <a:ext cx="4927600" cy="3733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itle 1"/>
          <p:cNvSpPr txBox="1">
            <a:spLocks/>
          </p:cNvSpPr>
          <p:nvPr/>
        </p:nvSpPr>
        <p:spPr>
          <a:xfrm>
            <a:off x="1295400" y="228600"/>
            <a:ext cx="6324600" cy="12954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b="1" dirty="0" smtClean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n-lt"/>
                <a:cs typeface="Calibri" pitchFamily="34" charset="0"/>
              </a:rPr>
              <a:t>Great Culture Hires Right</a:t>
            </a:r>
          </a:p>
          <a:p>
            <a:r>
              <a:rPr lang="en-US" sz="3600" dirty="0" smtClean="0">
                <a:solidFill>
                  <a:srgbClr val="C00000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n-lt"/>
                <a:cs typeface="Calibri" pitchFamily="34" charset="0"/>
              </a:rPr>
              <a:t>Then Lets Go</a:t>
            </a:r>
            <a:endParaRPr lang="en-US" sz="1800" dirty="0">
              <a:solidFill>
                <a:schemeClr val="tx1">
                  <a:lumMod val="65000"/>
                  <a:lumOff val="35000"/>
                </a:schemeClr>
              </a:solidFill>
              <a:latin typeface="+mn-lt"/>
              <a:cs typeface="Arial"/>
            </a:endParaRPr>
          </a:p>
        </p:txBody>
      </p:sp>
      <p:sp>
        <p:nvSpPr>
          <p:cNvPr id="7" name="Subtitle 4"/>
          <p:cNvSpPr>
            <a:spLocks noGrp="1"/>
          </p:cNvSpPr>
          <p:nvPr>
            <p:ph type="subTitle" idx="1"/>
          </p:nvPr>
        </p:nvSpPr>
        <p:spPr>
          <a:xfrm>
            <a:off x="307975" y="1566334"/>
            <a:ext cx="3646712" cy="4495800"/>
          </a:xfrm>
        </p:spPr>
        <p:txBody>
          <a:bodyPr>
            <a:noAutofit/>
          </a:bodyPr>
          <a:lstStyle/>
          <a:p>
            <a:pPr marL="109728" lvl="0" algn="l">
              <a:spcBef>
                <a:spcPts val="0"/>
              </a:spcBef>
              <a:spcAft>
                <a:spcPts val="1200"/>
              </a:spcAft>
              <a:buClr>
                <a:schemeClr val="accent1"/>
              </a:buClr>
              <a:buSzPct val="68000"/>
              <a:defRPr/>
            </a:pPr>
            <a:r>
              <a:rPr lang="en-US" sz="2800" u="sng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pitchFamily="34" charset="0"/>
                <a:cs typeface="Calibri" pitchFamily="34" charset="0"/>
              </a:rPr>
              <a:t>Tips for Hiring Success:</a:t>
            </a:r>
          </a:p>
          <a:p>
            <a:pPr marL="566928" lvl="0" indent="-457200" algn="l">
              <a:spcBef>
                <a:spcPts val="0"/>
              </a:spcBef>
              <a:spcAft>
                <a:spcPts val="1200"/>
              </a:spcAft>
              <a:buClr>
                <a:schemeClr val="accent1"/>
              </a:buClr>
              <a:buSzPct val="68000"/>
              <a:buFont typeface="Arial" pitchFamily="34" charset="0"/>
              <a:buChar char="•"/>
              <a:defRPr/>
            </a:pPr>
            <a:r>
              <a:rPr lang="en-US" sz="2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pitchFamily="34" charset="0"/>
                <a:cs typeface="Calibri" pitchFamily="34" charset="0"/>
              </a:rPr>
              <a:t>Evaluate for the right </a:t>
            </a:r>
            <a:r>
              <a:rPr lang="en-US" sz="28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pitchFamily="34" charset="0"/>
                <a:cs typeface="Calibri" pitchFamily="34" charset="0"/>
              </a:rPr>
              <a:t>cultural fit</a:t>
            </a:r>
          </a:p>
          <a:p>
            <a:pPr marL="566928" lvl="0" indent="-457200" algn="l">
              <a:spcBef>
                <a:spcPts val="0"/>
              </a:spcBef>
              <a:spcAft>
                <a:spcPts val="1200"/>
              </a:spcAft>
              <a:buClr>
                <a:schemeClr val="accent1"/>
              </a:buClr>
              <a:buSzPct val="68000"/>
              <a:buFont typeface="Arial" pitchFamily="34" charset="0"/>
              <a:buChar char="•"/>
              <a:defRPr/>
            </a:pPr>
            <a:r>
              <a:rPr lang="en-US" sz="2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pitchFamily="34" charset="0"/>
                <a:cs typeface="Calibri" pitchFamily="34" charset="0"/>
              </a:rPr>
              <a:t>Hire people </a:t>
            </a:r>
            <a:r>
              <a:rPr lang="en-US" sz="28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pitchFamily="34" charset="0"/>
                <a:cs typeface="Calibri" pitchFamily="34" charset="0"/>
              </a:rPr>
              <a:t>smarter</a:t>
            </a:r>
            <a:r>
              <a:rPr lang="en-US" sz="2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pitchFamily="34" charset="0"/>
                <a:cs typeface="Calibri" pitchFamily="34" charset="0"/>
              </a:rPr>
              <a:t> than you</a:t>
            </a:r>
          </a:p>
          <a:p>
            <a:pPr marL="566928" lvl="0" indent="-457200" algn="l">
              <a:spcBef>
                <a:spcPts val="0"/>
              </a:spcBef>
              <a:spcAft>
                <a:spcPts val="1200"/>
              </a:spcAft>
              <a:buClr>
                <a:schemeClr val="accent1"/>
              </a:buClr>
              <a:buSzPct val="68000"/>
              <a:buFont typeface="Arial" pitchFamily="34" charset="0"/>
              <a:buChar char="•"/>
              <a:defRPr/>
            </a:pPr>
            <a:r>
              <a:rPr lang="en-US" sz="28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pitchFamily="34" charset="0"/>
                <a:cs typeface="Calibri" pitchFamily="34" charset="0"/>
              </a:rPr>
              <a:t>Empower</a:t>
            </a:r>
            <a:r>
              <a:rPr lang="en-US" sz="2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pitchFamily="34" charset="0"/>
                <a:cs typeface="Calibri" pitchFamily="34" charset="0"/>
              </a:rPr>
              <a:t> them</a:t>
            </a:r>
          </a:p>
          <a:p>
            <a:pPr marL="566928" lvl="0" indent="-457200" algn="l">
              <a:spcBef>
                <a:spcPts val="0"/>
              </a:spcBef>
              <a:spcAft>
                <a:spcPts val="1200"/>
              </a:spcAft>
              <a:buClr>
                <a:schemeClr val="accent1"/>
              </a:buClr>
              <a:buSzPct val="68000"/>
              <a:buFont typeface="Arial" pitchFamily="34" charset="0"/>
              <a:buChar char="•"/>
              <a:defRPr/>
            </a:pPr>
            <a:r>
              <a:rPr lang="en-US" sz="28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pitchFamily="34" charset="0"/>
                <a:cs typeface="Calibri" pitchFamily="34" charset="0"/>
              </a:rPr>
              <a:t>Get out of the way</a:t>
            </a:r>
          </a:p>
          <a:p>
            <a:pPr marL="566928" lvl="0" indent="-457200" algn="l">
              <a:spcBef>
                <a:spcPts val="0"/>
              </a:spcBef>
              <a:spcAft>
                <a:spcPts val="1200"/>
              </a:spcAft>
              <a:buClr>
                <a:schemeClr val="accent1"/>
              </a:buClr>
              <a:buSzPct val="68000"/>
              <a:buFont typeface="Arial" pitchFamily="34" charset="0"/>
              <a:buChar char="•"/>
              <a:defRPr/>
            </a:pPr>
            <a:endParaRPr lang="en-US" sz="2800" dirty="0" smtClean="0">
              <a:solidFill>
                <a:schemeClr val="tx1">
                  <a:lumMod val="75000"/>
                  <a:lumOff val="25000"/>
                </a:schemeClr>
              </a:solidFill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689820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600" y="-289560"/>
            <a:ext cx="8077200" cy="1143000"/>
          </a:xfrm>
        </p:spPr>
        <p:txBody>
          <a:bodyPr>
            <a:normAutofit fontScale="90000"/>
          </a:bodyPr>
          <a:lstStyle/>
          <a:p>
            <a:r>
              <a:rPr lang="en-US" sz="4000" i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/>
              </a:rPr>
              <a:t/>
            </a:r>
            <a:br>
              <a:rPr lang="en-US" sz="4000" i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/>
              </a:rPr>
            </a:br>
            <a:r>
              <a:rPr lang="en-US" sz="4000" i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/>
              </a:rPr>
              <a:t/>
            </a:r>
            <a:br>
              <a:rPr lang="en-US" sz="4000" i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/>
              </a:rPr>
            </a:br>
            <a:endParaRPr lang="en-US" sz="280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  <a:cs typeface="Arial"/>
            </a:endParaRPr>
          </a:p>
        </p:txBody>
      </p:sp>
      <p:pic>
        <p:nvPicPr>
          <p:cNvPr id="8" name="Picture 7" descr="dt_ppt_footer.psd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6247634"/>
            <a:ext cx="9144000" cy="619125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4724400" y="2057400"/>
            <a:ext cx="228600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609600" y="198120"/>
            <a:ext cx="8229600" cy="12954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b="1" dirty="0" smtClean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n-lt"/>
                <a:cs typeface="Calibri" pitchFamily="34" charset="0"/>
              </a:rPr>
              <a:t>Great Culture Builds Exponential Energy</a:t>
            </a:r>
          </a:p>
          <a:p>
            <a:r>
              <a:rPr lang="en-US" sz="3600" dirty="0" smtClean="0">
                <a:solidFill>
                  <a:srgbClr val="C00000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n-lt"/>
                <a:cs typeface="Calibri" pitchFamily="34" charset="0"/>
              </a:rPr>
              <a:t>Small Sparks Can Ignite Giant Passion</a:t>
            </a:r>
            <a:endParaRPr lang="en-US" sz="1800" dirty="0">
              <a:solidFill>
                <a:schemeClr val="tx1">
                  <a:lumMod val="65000"/>
                  <a:lumOff val="35000"/>
                </a:schemeClr>
              </a:solidFill>
              <a:latin typeface="+mn-lt"/>
              <a:cs typeface="Arial"/>
            </a:endParaRPr>
          </a:p>
        </p:txBody>
      </p:sp>
      <p:pic>
        <p:nvPicPr>
          <p:cNvPr id="1030" name="Picture 6" descr="http://santarosaredwhiteandboom.com/wp-content/uploads/2012/04/fireworks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75617" y="1905000"/>
            <a:ext cx="4972050" cy="39776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Subtitle 4"/>
          <p:cNvSpPr>
            <a:spLocks noGrp="1"/>
          </p:cNvSpPr>
          <p:nvPr>
            <p:ph type="subTitle" idx="1"/>
          </p:nvPr>
        </p:nvSpPr>
        <p:spPr>
          <a:xfrm>
            <a:off x="228905" y="1493520"/>
            <a:ext cx="3646712" cy="4495800"/>
          </a:xfrm>
        </p:spPr>
        <p:txBody>
          <a:bodyPr>
            <a:noAutofit/>
          </a:bodyPr>
          <a:lstStyle/>
          <a:p>
            <a:pPr marL="109728" lvl="0" algn="l">
              <a:spcBef>
                <a:spcPts val="0"/>
              </a:spcBef>
              <a:spcAft>
                <a:spcPts val="1200"/>
              </a:spcAft>
              <a:buClr>
                <a:schemeClr val="accent1"/>
              </a:buClr>
              <a:buSzPct val="68000"/>
              <a:defRPr/>
            </a:pPr>
            <a:r>
              <a:rPr lang="en-US" sz="2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pitchFamily="34" charset="0"/>
                <a:cs typeface="Calibri" pitchFamily="34" charset="0"/>
              </a:rPr>
              <a:t>Involve the team in great moments to gain exponential energy. </a:t>
            </a:r>
          </a:p>
          <a:p>
            <a:pPr marL="109728" lvl="0" algn="l">
              <a:spcBef>
                <a:spcPts val="0"/>
              </a:spcBef>
              <a:spcAft>
                <a:spcPts val="1200"/>
              </a:spcAft>
              <a:buClr>
                <a:schemeClr val="accent1"/>
              </a:buClr>
              <a:buSzPct val="68000"/>
              <a:defRPr/>
            </a:pPr>
            <a:r>
              <a:rPr lang="en-US" sz="28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pitchFamily="34" charset="0"/>
                <a:cs typeface="Calibri" pitchFamily="34" charset="0"/>
              </a:rPr>
              <a:t>Decision Toolbox Examples:</a:t>
            </a:r>
          </a:p>
          <a:p>
            <a:pPr marL="566928" lvl="0" indent="-457200" algn="l">
              <a:spcBef>
                <a:spcPts val="0"/>
              </a:spcBef>
              <a:spcAft>
                <a:spcPts val="1200"/>
              </a:spcAft>
              <a:buClr>
                <a:schemeClr val="accent1"/>
              </a:buClr>
              <a:buSzPct val="68000"/>
              <a:buFont typeface="Arial" pitchFamily="34" charset="0"/>
              <a:buChar char="•"/>
              <a:defRPr/>
            </a:pPr>
            <a:r>
              <a:rPr lang="en-US" sz="2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pitchFamily="34" charset="0"/>
                <a:cs typeface="Calibri" pitchFamily="34" charset="0"/>
              </a:rPr>
              <a:t>Publically announced promotions</a:t>
            </a:r>
          </a:p>
          <a:p>
            <a:pPr marL="566928" lvl="0" indent="-457200" algn="l">
              <a:spcBef>
                <a:spcPts val="0"/>
              </a:spcBef>
              <a:spcAft>
                <a:spcPts val="1200"/>
              </a:spcAft>
              <a:buClr>
                <a:schemeClr val="accent1"/>
              </a:buClr>
              <a:buSzPct val="68000"/>
              <a:buFont typeface="Arial" pitchFamily="34" charset="0"/>
              <a:buChar char="•"/>
              <a:defRPr/>
            </a:pPr>
            <a:r>
              <a:rPr lang="en-US" sz="2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pitchFamily="34" charset="0"/>
                <a:cs typeface="Calibri" pitchFamily="34" charset="0"/>
              </a:rPr>
              <a:t>Surprise Farewell Party</a:t>
            </a:r>
          </a:p>
          <a:p>
            <a:pPr marL="566928" lvl="0" indent="-457200" algn="l">
              <a:spcBef>
                <a:spcPts val="0"/>
              </a:spcBef>
              <a:spcAft>
                <a:spcPts val="1200"/>
              </a:spcAft>
              <a:buClr>
                <a:schemeClr val="accent1"/>
              </a:buClr>
              <a:buSzPct val="68000"/>
              <a:buFont typeface="Arial" pitchFamily="34" charset="0"/>
              <a:buChar char="•"/>
              <a:defRPr/>
            </a:pPr>
            <a:endParaRPr lang="en-US" sz="2800" dirty="0" smtClean="0">
              <a:solidFill>
                <a:schemeClr val="tx1">
                  <a:lumMod val="75000"/>
                  <a:lumOff val="25000"/>
                </a:schemeClr>
              </a:solidFill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564366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t_ppt_footer.psd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6248400"/>
            <a:ext cx="9144000" cy="619125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4724400" y="2057400"/>
            <a:ext cx="228600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9" name="Title 1"/>
          <p:cNvSpPr>
            <a:spLocks noGrp="1"/>
          </p:cNvSpPr>
          <p:nvPr>
            <p:ph type="ctrTitle"/>
          </p:nvPr>
        </p:nvSpPr>
        <p:spPr>
          <a:xfrm>
            <a:off x="1295400" y="228600"/>
            <a:ext cx="6324600" cy="1295400"/>
          </a:xfrm>
        </p:spPr>
        <p:txBody>
          <a:bodyPr>
            <a:normAutofit fontScale="90000"/>
          </a:bodyPr>
          <a:lstStyle/>
          <a:p>
            <a:pPr lvl="0"/>
            <a:r>
              <a:rPr lang="en-US" sz="4900" b="1" dirty="0" smtClean="0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/>
            </a:r>
            <a:br>
              <a:rPr lang="en-US" sz="4900" b="1" dirty="0" smtClean="0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</a:br>
            <a:r>
              <a:rPr lang="en-US" b="1" dirty="0" smtClean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n-lt"/>
                <a:cs typeface="Calibri" pitchFamily="34" charset="0"/>
              </a:rPr>
              <a:t>Great Culture</a:t>
            </a:r>
            <a:br>
              <a:rPr lang="en-US" b="1" dirty="0" smtClean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n-lt"/>
                <a:cs typeface="Calibri" pitchFamily="34" charset="0"/>
              </a:rPr>
            </a:br>
            <a:r>
              <a:rPr lang="en-US" sz="3600" dirty="0" smtClean="0">
                <a:solidFill>
                  <a:srgbClr val="C00000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n-lt"/>
                <a:cs typeface="Calibri" pitchFamily="34" charset="0"/>
              </a:rPr>
              <a:t>Doesn’t Fear Mistakes</a:t>
            </a:r>
            <a:br>
              <a:rPr lang="en-US" sz="3600" dirty="0" smtClean="0">
                <a:solidFill>
                  <a:srgbClr val="C00000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n-lt"/>
                <a:cs typeface="Calibri" pitchFamily="34" charset="0"/>
              </a:rPr>
            </a:br>
            <a:r>
              <a:rPr lang="en-US" sz="3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cs typeface="Arial"/>
              </a:rPr>
              <a:t/>
            </a:r>
            <a:br>
              <a:rPr lang="en-US" sz="3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cs typeface="Arial"/>
              </a:rPr>
            </a:br>
            <a:endParaRPr lang="en-US" sz="3600" dirty="0">
              <a:solidFill>
                <a:schemeClr val="tx1">
                  <a:lumMod val="65000"/>
                  <a:lumOff val="35000"/>
                </a:schemeClr>
              </a:solidFill>
              <a:latin typeface="+mn-lt"/>
              <a:cs typeface="Arial"/>
            </a:endParaRPr>
          </a:p>
        </p:txBody>
      </p:sp>
      <p:pic>
        <p:nvPicPr>
          <p:cNvPr id="4100" name="Picture 4" descr="http://lifeasmom.com/wp-content/uploads/2012/01/trying-copy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84600" y="1905000"/>
            <a:ext cx="4983480" cy="37376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Subtitle 4"/>
          <p:cNvSpPr>
            <a:spLocks noGrp="1"/>
          </p:cNvSpPr>
          <p:nvPr>
            <p:ph type="subTitle" idx="1"/>
          </p:nvPr>
        </p:nvSpPr>
        <p:spPr>
          <a:xfrm>
            <a:off x="228905" y="1676400"/>
            <a:ext cx="3646712" cy="4312920"/>
          </a:xfrm>
        </p:spPr>
        <p:txBody>
          <a:bodyPr>
            <a:noAutofit/>
          </a:bodyPr>
          <a:lstStyle/>
          <a:p>
            <a:pPr marL="109728" lvl="0" algn="l">
              <a:spcBef>
                <a:spcPts val="0"/>
              </a:spcBef>
              <a:spcAft>
                <a:spcPts val="1200"/>
              </a:spcAft>
              <a:buClr>
                <a:schemeClr val="accent1"/>
              </a:buClr>
              <a:buSzPct val="68000"/>
              <a:defRPr/>
            </a:pPr>
            <a:r>
              <a:rPr lang="en-US" sz="2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pitchFamily="34" charset="0"/>
                <a:cs typeface="Calibri" pitchFamily="34" charset="0"/>
              </a:rPr>
              <a:t>Mistakes are an excellent learning opportunity….. embrace them!</a:t>
            </a:r>
            <a:endParaRPr lang="en-US" sz="2800" b="1" dirty="0">
              <a:solidFill>
                <a:schemeClr val="tx1">
                  <a:lumMod val="75000"/>
                  <a:lumOff val="25000"/>
                </a:schemeClr>
              </a:solidFill>
              <a:latin typeface="Calibri" pitchFamily="34" charset="0"/>
              <a:cs typeface="Calibri" pitchFamily="34" charset="0"/>
            </a:endParaRPr>
          </a:p>
          <a:p>
            <a:pPr marL="109728" lvl="0" algn="l">
              <a:spcBef>
                <a:spcPts val="0"/>
              </a:spcBef>
              <a:spcAft>
                <a:spcPts val="1200"/>
              </a:spcAft>
              <a:buClr>
                <a:schemeClr val="accent1"/>
              </a:buClr>
              <a:buSzPct val="68000"/>
              <a:defRPr/>
            </a:pPr>
            <a:r>
              <a:rPr lang="en-US" sz="28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pitchFamily="34" charset="0"/>
                <a:cs typeface="Calibri" pitchFamily="34" charset="0"/>
              </a:rPr>
              <a:t>Decision Toolbox Example:</a:t>
            </a:r>
          </a:p>
          <a:p>
            <a:pPr marL="566928" lvl="0" indent="-457200" algn="l">
              <a:spcBef>
                <a:spcPts val="0"/>
              </a:spcBef>
              <a:spcAft>
                <a:spcPts val="1200"/>
              </a:spcAft>
              <a:buClr>
                <a:schemeClr val="accent1"/>
              </a:buClr>
              <a:buSzPct val="68000"/>
              <a:buFont typeface="Arial" pitchFamily="34" charset="0"/>
              <a:buChar char="•"/>
              <a:defRPr/>
            </a:pPr>
            <a:r>
              <a:rPr lang="en-US" sz="2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pitchFamily="34" charset="0"/>
                <a:cs typeface="Calibri" pitchFamily="34" charset="0"/>
              </a:rPr>
              <a:t>Boo </a:t>
            </a:r>
            <a:r>
              <a:rPr lang="en-US" sz="28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pitchFamily="34" charset="0"/>
                <a:cs typeface="Calibri" pitchFamily="34" charset="0"/>
              </a:rPr>
              <a:t>Boo</a:t>
            </a:r>
            <a:r>
              <a:rPr lang="en-US" sz="2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pitchFamily="34" charset="0"/>
                <a:cs typeface="Calibri" pitchFamily="34" charset="0"/>
              </a:rPr>
              <a:t> of the Month Award</a:t>
            </a:r>
          </a:p>
          <a:p>
            <a:pPr marL="566928" lvl="0" indent="-457200" algn="l">
              <a:spcBef>
                <a:spcPts val="0"/>
              </a:spcBef>
              <a:spcAft>
                <a:spcPts val="1200"/>
              </a:spcAft>
              <a:buClr>
                <a:schemeClr val="accent1"/>
              </a:buClr>
              <a:buSzPct val="68000"/>
              <a:buFont typeface="Arial" pitchFamily="34" charset="0"/>
              <a:buChar char="•"/>
              <a:defRPr/>
            </a:pPr>
            <a:endParaRPr lang="en-US" sz="2800" dirty="0" smtClean="0">
              <a:solidFill>
                <a:schemeClr val="tx1">
                  <a:lumMod val="75000"/>
                  <a:lumOff val="25000"/>
                </a:schemeClr>
              </a:solidFill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312336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t_ppt_footer.psd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6247634"/>
            <a:ext cx="9144000" cy="619125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4724400" y="2057400"/>
            <a:ext cx="228600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9" name="Title 1"/>
          <p:cNvSpPr>
            <a:spLocks noGrp="1"/>
          </p:cNvSpPr>
          <p:nvPr>
            <p:ph type="ctrTitle"/>
          </p:nvPr>
        </p:nvSpPr>
        <p:spPr>
          <a:xfrm>
            <a:off x="1295400" y="228600"/>
            <a:ext cx="6324600" cy="1295400"/>
          </a:xfrm>
        </p:spPr>
        <p:txBody>
          <a:bodyPr>
            <a:normAutofit fontScale="90000"/>
          </a:bodyPr>
          <a:lstStyle/>
          <a:p>
            <a:pPr lvl="0"/>
            <a:r>
              <a:rPr lang="en-US" sz="4900" b="1" dirty="0" smtClean="0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/>
            </a:r>
            <a:br>
              <a:rPr lang="en-US" sz="4900" b="1" dirty="0" smtClean="0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</a:br>
            <a:r>
              <a:rPr lang="en-US" b="1" dirty="0" smtClean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n-lt"/>
                <a:cs typeface="Calibri" pitchFamily="34" charset="0"/>
              </a:rPr>
              <a:t>Great Culture Welcomes</a:t>
            </a:r>
            <a:br>
              <a:rPr lang="en-US" b="1" dirty="0" smtClean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n-lt"/>
                <a:cs typeface="Calibri" pitchFamily="34" charset="0"/>
              </a:rPr>
            </a:br>
            <a:r>
              <a:rPr lang="en-US" sz="3600" dirty="0" smtClean="0">
                <a:solidFill>
                  <a:srgbClr val="C00000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n-lt"/>
                <a:cs typeface="Calibri" pitchFamily="34" charset="0"/>
              </a:rPr>
              <a:t>Like Family</a:t>
            </a:r>
            <a:br>
              <a:rPr lang="en-US" sz="3600" dirty="0" smtClean="0">
                <a:solidFill>
                  <a:srgbClr val="C00000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n-lt"/>
                <a:cs typeface="Calibri" pitchFamily="34" charset="0"/>
              </a:rPr>
            </a:br>
            <a:r>
              <a:rPr lang="en-US" sz="3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cs typeface="Arial"/>
              </a:rPr>
              <a:t/>
            </a:r>
            <a:br>
              <a:rPr lang="en-US" sz="3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cs typeface="Arial"/>
              </a:rPr>
            </a:br>
            <a:endParaRPr lang="en-US" sz="3600" dirty="0">
              <a:solidFill>
                <a:schemeClr val="tx1">
                  <a:lumMod val="65000"/>
                  <a:lumOff val="35000"/>
                </a:schemeClr>
              </a:solidFill>
              <a:latin typeface="+mn-lt"/>
              <a:cs typeface="Arial"/>
            </a:endParaRPr>
          </a:p>
        </p:txBody>
      </p:sp>
      <p:pic>
        <p:nvPicPr>
          <p:cNvPr id="10242" name="Picture 2" descr="http://www.multifamilypro.com/wp-content/uploads/2010/07/card_welcomehome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42" b="3269"/>
          <a:stretch/>
        </p:blipFill>
        <p:spPr bwMode="auto">
          <a:xfrm>
            <a:off x="1058007" y="1262924"/>
            <a:ext cx="7027985" cy="49751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438400" y="5521298"/>
            <a:ext cx="4267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chemeClr val="bg1"/>
                </a:solidFill>
              </a:rPr>
              <a:t>Set up employee in advance of start date</a:t>
            </a:r>
          </a:p>
          <a:p>
            <a:pPr algn="ctr"/>
            <a:r>
              <a:rPr lang="en-US" dirty="0" smtClean="0">
                <a:solidFill>
                  <a:schemeClr val="bg1"/>
                </a:solidFill>
              </a:rPr>
              <a:t>(Phone, email, logins)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988732" y="4790421"/>
            <a:ext cx="34290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chemeClr val="bg1"/>
                </a:solidFill>
              </a:rPr>
              <a:t>Multiple touches by management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429000" y="4068441"/>
            <a:ext cx="2438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chemeClr val="bg1"/>
                </a:solidFill>
              </a:rPr>
              <a:t>Welcome Package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Up Arrow 2"/>
          <p:cNvSpPr/>
          <p:nvPr/>
        </p:nvSpPr>
        <p:spPr>
          <a:xfrm>
            <a:off x="4495800" y="5113756"/>
            <a:ext cx="304800" cy="449701"/>
          </a:xfrm>
          <a:prstGeom prst="up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Up Arrow 11"/>
          <p:cNvSpPr/>
          <p:nvPr/>
        </p:nvSpPr>
        <p:spPr>
          <a:xfrm>
            <a:off x="4507391" y="4388859"/>
            <a:ext cx="304800" cy="449701"/>
          </a:xfrm>
          <a:prstGeom prst="up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3962399" y="3294238"/>
            <a:ext cx="15240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chemeClr val="bg1"/>
                </a:solidFill>
              </a:rPr>
              <a:t>Ready Day 1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4" name="Up Arrow 13"/>
          <p:cNvSpPr/>
          <p:nvPr/>
        </p:nvSpPr>
        <p:spPr>
          <a:xfrm>
            <a:off x="4507391" y="3627584"/>
            <a:ext cx="304800" cy="449701"/>
          </a:xfrm>
          <a:prstGeom prst="up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19446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Attract A Players</a:t>
            </a:r>
            <a:br>
              <a:rPr lang="en-US" b="1" dirty="0" smtClean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3600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There is No Plan B</a:t>
            </a:r>
            <a:endParaRPr lang="en-US" sz="3600" b="1" dirty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6" name="Picture 5" descr="dt_ppt_footer.psd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6247634"/>
            <a:ext cx="9144000" cy="619125"/>
          </a:xfrm>
          <a:prstGeom prst="rect">
            <a:avLst/>
          </a:prstGeom>
        </p:spPr>
      </p:pic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5364" name="Picture 4" descr="http://azu1.facilisimo.com/ima/i/5/8/1a/am_79213_4432692_330097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549" y="1437171"/>
            <a:ext cx="9148549" cy="53962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5056458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creen shot 2010-07-14 at 11.34.42 AM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00527" y="-68651"/>
            <a:ext cx="9873552" cy="7178896"/>
          </a:xfrm>
          <a:prstGeom prst="rect">
            <a:avLst/>
          </a:prstGeom>
        </p:spPr>
      </p:pic>
      <p:graphicFrame>
        <p:nvGraphicFramePr>
          <p:cNvPr id="5" name="Diagram 4"/>
          <p:cNvGraphicFramePr/>
          <p:nvPr/>
        </p:nvGraphicFramePr>
        <p:xfrm>
          <a:off x="-200527" y="519196"/>
          <a:ext cx="6403474" cy="449396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95375723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t_ppt_footer.psd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6247634"/>
            <a:ext cx="9144000" cy="619125"/>
          </a:xfrm>
          <a:prstGeom prst="rect">
            <a:avLst/>
          </a:prstGeom>
        </p:spPr>
      </p:pic>
      <p:sp>
        <p:nvSpPr>
          <p:cNvPr id="16" name="Text Box 24"/>
          <p:cNvSpPr txBox="1">
            <a:spLocks noChangeArrowheads="1"/>
          </p:cNvSpPr>
          <p:nvPr/>
        </p:nvSpPr>
        <p:spPr bwMode="auto">
          <a:xfrm>
            <a:off x="2194020" y="2362200"/>
            <a:ext cx="91440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 b="1" dirty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PEOPLE</a:t>
            </a:r>
            <a:endParaRPr lang="en-US" sz="1500" b="1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7" name="Text Box 23"/>
          <p:cNvSpPr txBox="1">
            <a:spLocks noChangeArrowheads="1"/>
          </p:cNvSpPr>
          <p:nvPr/>
        </p:nvSpPr>
        <p:spPr bwMode="auto">
          <a:xfrm>
            <a:off x="4191000" y="2252246"/>
            <a:ext cx="129540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 b="1" dirty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TOOLS</a:t>
            </a:r>
          </a:p>
        </p:txBody>
      </p:sp>
      <p:sp>
        <p:nvSpPr>
          <p:cNvPr id="18" name="Text Box 20"/>
          <p:cNvSpPr txBox="1">
            <a:spLocks noChangeArrowheads="1"/>
          </p:cNvSpPr>
          <p:nvPr/>
        </p:nvSpPr>
        <p:spPr bwMode="auto">
          <a:xfrm>
            <a:off x="6042025" y="2209800"/>
            <a:ext cx="1806575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 b="1" dirty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TECHNOLOGY</a:t>
            </a:r>
          </a:p>
        </p:txBody>
      </p:sp>
      <p:sp>
        <p:nvSpPr>
          <p:cNvPr id="20" name="Text Box 16"/>
          <p:cNvSpPr txBox="1">
            <a:spLocks noChangeArrowheads="1"/>
          </p:cNvSpPr>
          <p:nvPr/>
        </p:nvSpPr>
        <p:spPr bwMode="auto">
          <a:xfrm>
            <a:off x="2438495" y="2667000"/>
            <a:ext cx="1981200" cy="1649413"/>
          </a:xfrm>
          <a:prstGeom prst="rect">
            <a:avLst/>
          </a:prstGeom>
          <a:noFill/>
          <a:ln w="55000" cap="flat" cmpd="thickThin" algn="ctr">
            <a:noFill/>
            <a:prstDash val="solid"/>
            <a:headEnd/>
            <a:tailEnd/>
          </a:ln>
          <a:effectLst/>
        </p:spPr>
        <p:txBody>
          <a:bodyPr wrap="square" anchor="ctr">
            <a:prstTxWarp prst="textNoShape">
              <a:avLst/>
            </a:prstTxWarp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7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5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itchFamily="34" charset="0"/>
                <a:ea typeface="+mn-ea"/>
                <a:cs typeface="Calibri" pitchFamily="34" charset="0"/>
              </a:rPr>
              <a:t>Recruiters</a:t>
            </a:r>
          </a:p>
          <a:p>
            <a:pPr marL="0" marR="0" lvl="0" indent="0" defTabSz="914400" eaLnBrk="1" fontAlgn="auto" latinLnBrk="0" hangingPunct="1">
              <a:lnSpc>
                <a:spcPct val="7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5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itchFamily="34" charset="0"/>
                <a:ea typeface="+mn-ea"/>
                <a:cs typeface="Calibri" pitchFamily="34" charset="0"/>
              </a:rPr>
              <a:t>Researchers </a:t>
            </a:r>
            <a:endParaRPr kumimoji="0" lang="en-US" sz="1500" b="0" i="0" u="none" strike="noStrike" kern="0" cap="none" spc="0" normalizeH="0" baseline="0" noProof="0" dirty="0" smtClean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 pitchFamily="34" charset="0"/>
              <a:ea typeface="+mn-ea"/>
              <a:cs typeface="Calibri" pitchFamily="34" charset="0"/>
            </a:endParaRPr>
          </a:p>
          <a:p>
            <a:pPr marL="0" marR="0" lvl="0" indent="0" defTabSz="914400" eaLnBrk="1" fontAlgn="auto" latinLnBrk="0" hangingPunct="1">
              <a:lnSpc>
                <a:spcPct val="7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5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itchFamily="34" charset="0"/>
                <a:ea typeface="+mn-ea"/>
                <a:cs typeface="Calibri" pitchFamily="34" charset="0"/>
              </a:rPr>
              <a:t>Marketing/Writers</a:t>
            </a:r>
          </a:p>
          <a:p>
            <a:pPr marL="0" marR="0" lvl="0" indent="0" defTabSz="914400" eaLnBrk="1" fontAlgn="auto" latinLnBrk="0" hangingPunct="1">
              <a:lnSpc>
                <a:spcPct val="7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5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itchFamily="34" charset="0"/>
                <a:ea typeface="+mn-ea"/>
                <a:cs typeface="Calibri" pitchFamily="34" charset="0"/>
              </a:rPr>
              <a:t>Project Management</a:t>
            </a:r>
          </a:p>
          <a:p>
            <a:pPr marL="0" marR="0" lvl="0" indent="0" defTabSz="914400" eaLnBrk="1" fontAlgn="auto" latinLnBrk="0" hangingPunct="1">
              <a:lnSpc>
                <a:spcPct val="7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5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itchFamily="34" charset="0"/>
                <a:ea typeface="+mn-ea"/>
                <a:cs typeface="Calibri" pitchFamily="34" charset="0"/>
              </a:rPr>
              <a:t>Social Media</a:t>
            </a:r>
          </a:p>
          <a:p>
            <a:pPr marL="0" marR="0" lvl="0" indent="0" defTabSz="914400" eaLnBrk="1" fontAlgn="auto" latinLnBrk="0" hangingPunct="1">
              <a:lnSpc>
                <a:spcPct val="7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5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itchFamily="34" charset="0"/>
                <a:ea typeface="+mn-ea"/>
                <a:cs typeface="Calibri" pitchFamily="34" charset="0"/>
              </a:rPr>
              <a:t>Advertising</a:t>
            </a:r>
            <a:endParaRPr kumimoji="0" lang="en-US" sz="1500" b="1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 pitchFamily="34" charset="0"/>
              <a:ea typeface="+mn-ea"/>
              <a:cs typeface="Calibri" pitchFamily="34" charset="0"/>
            </a:endParaRPr>
          </a:p>
        </p:txBody>
      </p:sp>
      <p:pic>
        <p:nvPicPr>
          <p:cNvPr id="8194" name="Picture 2" descr="http://tillertowardstrouble.files.wordpress.com/2014/05/anyone-bueller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011"/>
          <a:stretch/>
        </p:blipFill>
        <p:spPr bwMode="auto">
          <a:xfrm>
            <a:off x="0" y="0"/>
            <a:ext cx="9144000" cy="584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490950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t_ppt_footer.psd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6247634"/>
            <a:ext cx="9144000" cy="619125"/>
          </a:xfrm>
          <a:prstGeom prst="rect">
            <a:avLst/>
          </a:prstGeom>
        </p:spPr>
      </p:pic>
      <p:sp>
        <p:nvSpPr>
          <p:cNvPr id="16" name="Text Box 24"/>
          <p:cNvSpPr txBox="1">
            <a:spLocks noChangeArrowheads="1"/>
          </p:cNvSpPr>
          <p:nvPr/>
        </p:nvSpPr>
        <p:spPr bwMode="auto">
          <a:xfrm>
            <a:off x="2194020" y="2362200"/>
            <a:ext cx="91440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 b="1" dirty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PEOPLE</a:t>
            </a:r>
            <a:endParaRPr lang="en-US" sz="1500" b="1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7" name="Text Box 23"/>
          <p:cNvSpPr txBox="1">
            <a:spLocks noChangeArrowheads="1"/>
          </p:cNvSpPr>
          <p:nvPr/>
        </p:nvSpPr>
        <p:spPr bwMode="auto">
          <a:xfrm>
            <a:off x="4191000" y="2252246"/>
            <a:ext cx="129540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 b="1" dirty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TOOLS</a:t>
            </a:r>
          </a:p>
        </p:txBody>
      </p:sp>
      <p:sp>
        <p:nvSpPr>
          <p:cNvPr id="18" name="Text Box 20"/>
          <p:cNvSpPr txBox="1">
            <a:spLocks noChangeArrowheads="1"/>
          </p:cNvSpPr>
          <p:nvPr/>
        </p:nvSpPr>
        <p:spPr bwMode="auto">
          <a:xfrm>
            <a:off x="6042025" y="2209800"/>
            <a:ext cx="1806575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 b="1" dirty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TECHNOLOGY</a:t>
            </a:r>
          </a:p>
        </p:txBody>
      </p:sp>
      <p:sp>
        <p:nvSpPr>
          <p:cNvPr id="20" name="Text Box 16"/>
          <p:cNvSpPr txBox="1">
            <a:spLocks noChangeArrowheads="1"/>
          </p:cNvSpPr>
          <p:nvPr/>
        </p:nvSpPr>
        <p:spPr bwMode="auto">
          <a:xfrm>
            <a:off x="2438495" y="2667000"/>
            <a:ext cx="1981200" cy="1649413"/>
          </a:xfrm>
          <a:prstGeom prst="rect">
            <a:avLst/>
          </a:prstGeom>
          <a:noFill/>
          <a:ln w="55000" cap="flat" cmpd="thickThin" algn="ctr">
            <a:noFill/>
            <a:prstDash val="solid"/>
            <a:headEnd/>
            <a:tailEnd/>
          </a:ln>
          <a:effectLst/>
        </p:spPr>
        <p:txBody>
          <a:bodyPr wrap="square" anchor="ctr">
            <a:prstTxWarp prst="textNoShape">
              <a:avLst/>
            </a:prstTxWarp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7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5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itchFamily="34" charset="0"/>
                <a:ea typeface="+mn-ea"/>
                <a:cs typeface="Calibri" pitchFamily="34" charset="0"/>
              </a:rPr>
              <a:t>Recruiters</a:t>
            </a:r>
          </a:p>
          <a:p>
            <a:pPr marL="0" marR="0" lvl="0" indent="0" defTabSz="914400" eaLnBrk="1" fontAlgn="auto" latinLnBrk="0" hangingPunct="1">
              <a:lnSpc>
                <a:spcPct val="7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5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itchFamily="34" charset="0"/>
                <a:ea typeface="+mn-ea"/>
                <a:cs typeface="Calibri" pitchFamily="34" charset="0"/>
              </a:rPr>
              <a:t>Researchers </a:t>
            </a:r>
            <a:endParaRPr kumimoji="0" lang="en-US" sz="1500" b="0" i="0" u="none" strike="noStrike" kern="0" cap="none" spc="0" normalizeH="0" baseline="0" noProof="0" dirty="0" smtClean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 pitchFamily="34" charset="0"/>
              <a:ea typeface="+mn-ea"/>
              <a:cs typeface="Calibri" pitchFamily="34" charset="0"/>
            </a:endParaRPr>
          </a:p>
          <a:p>
            <a:pPr marL="0" marR="0" lvl="0" indent="0" defTabSz="914400" eaLnBrk="1" fontAlgn="auto" latinLnBrk="0" hangingPunct="1">
              <a:lnSpc>
                <a:spcPct val="7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5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itchFamily="34" charset="0"/>
                <a:ea typeface="+mn-ea"/>
                <a:cs typeface="Calibri" pitchFamily="34" charset="0"/>
              </a:rPr>
              <a:t>Marketing/Writers</a:t>
            </a:r>
          </a:p>
          <a:p>
            <a:pPr marL="0" marR="0" lvl="0" indent="0" defTabSz="914400" eaLnBrk="1" fontAlgn="auto" latinLnBrk="0" hangingPunct="1">
              <a:lnSpc>
                <a:spcPct val="7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5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itchFamily="34" charset="0"/>
                <a:ea typeface="+mn-ea"/>
                <a:cs typeface="Calibri" pitchFamily="34" charset="0"/>
              </a:rPr>
              <a:t>Project Management</a:t>
            </a:r>
          </a:p>
          <a:p>
            <a:pPr marL="0" marR="0" lvl="0" indent="0" defTabSz="914400" eaLnBrk="1" fontAlgn="auto" latinLnBrk="0" hangingPunct="1">
              <a:lnSpc>
                <a:spcPct val="7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5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itchFamily="34" charset="0"/>
                <a:ea typeface="+mn-ea"/>
                <a:cs typeface="Calibri" pitchFamily="34" charset="0"/>
              </a:rPr>
              <a:t>Social Media</a:t>
            </a:r>
          </a:p>
          <a:p>
            <a:pPr marL="0" marR="0" lvl="0" indent="0" defTabSz="914400" eaLnBrk="1" fontAlgn="auto" latinLnBrk="0" hangingPunct="1">
              <a:lnSpc>
                <a:spcPct val="7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5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itchFamily="34" charset="0"/>
                <a:ea typeface="+mn-ea"/>
                <a:cs typeface="Calibri" pitchFamily="34" charset="0"/>
              </a:rPr>
              <a:t>Advertising</a:t>
            </a:r>
            <a:endParaRPr kumimoji="0" lang="en-US" sz="1500" b="1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 pitchFamily="34" charset="0"/>
              <a:ea typeface="+mn-ea"/>
              <a:cs typeface="Calibri" pitchFamily="34" charset="0"/>
            </a:endParaRPr>
          </a:p>
        </p:txBody>
      </p:sp>
      <p:pic>
        <p:nvPicPr>
          <p:cNvPr id="5126" name="Picture 6" descr="http://www.cancerqld.org.au/content/Image/Media/Healthy%20texts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707"/>
            <a:ext cx="9260896" cy="56451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itle 2"/>
          <p:cNvSpPr>
            <a:spLocks noGrp="1"/>
          </p:cNvSpPr>
          <p:nvPr>
            <p:ph type="ctrTitle"/>
          </p:nvPr>
        </p:nvSpPr>
        <p:spPr>
          <a:xfrm rot="20336706">
            <a:off x="1819250" y="1764168"/>
            <a:ext cx="2197421" cy="1378841"/>
          </a:xfr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txBody>
          <a:bodyPr>
            <a:normAutofit/>
          </a:bodyPr>
          <a:lstStyle/>
          <a:p>
            <a:pPr algn="l"/>
            <a:r>
              <a:rPr lang="en-US" sz="12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Really enjoyed meeting you and would be honored to have you as a part of the team. I’ll call you shortly to get your thoughts.</a:t>
            </a:r>
            <a:endParaRPr lang="en-US" sz="1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087653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81000" y="304800"/>
            <a:ext cx="8077200" cy="1143000"/>
          </a:xfrm>
        </p:spPr>
        <p:txBody>
          <a:bodyPr>
            <a:normAutofit fontScale="90000"/>
          </a:bodyPr>
          <a:lstStyle/>
          <a:p>
            <a:r>
              <a:rPr lang="en-US" sz="4000" i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/>
              </a:rPr>
              <a:t/>
            </a:r>
            <a:br>
              <a:rPr lang="en-US" sz="4000" i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/>
              </a:rPr>
            </a:br>
            <a:r>
              <a:rPr lang="en-US" sz="4000" i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/>
              </a:rPr>
              <a:t/>
            </a:r>
            <a:br>
              <a:rPr lang="en-US" sz="4000" i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/>
              </a:rPr>
            </a:br>
            <a:endParaRPr lang="en-US" sz="280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  <a:cs typeface="Arial"/>
            </a:endParaRPr>
          </a:p>
        </p:txBody>
      </p:sp>
      <p:pic>
        <p:nvPicPr>
          <p:cNvPr id="8" name="Picture 7" descr="dt_ppt_footer.psd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6247634"/>
            <a:ext cx="9144000" cy="619125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4724400" y="2057400"/>
            <a:ext cx="228600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76400" y="76200"/>
            <a:ext cx="6019800" cy="6019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42279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t_ppt_footer.psd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6247634"/>
            <a:ext cx="9144000" cy="619125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4724400" y="2057400"/>
            <a:ext cx="228600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9" name="Title 1"/>
          <p:cNvSpPr>
            <a:spLocks noGrp="1"/>
          </p:cNvSpPr>
          <p:nvPr>
            <p:ph type="ctrTitle"/>
          </p:nvPr>
        </p:nvSpPr>
        <p:spPr>
          <a:xfrm>
            <a:off x="1295400" y="228600"/>
            <a:ext cx="6934200" cy="1295400"/>
          </a:xfrm>
        </p:spPr>
        <p:txBody>
          <a:bodyPr>
            <a:normAutofit fontScale="90000"/>
          </a:bodyPr>
          <a:lstStyle/>
          <a:p>
            <a:pPr lvl="0"/>
            <a:r>
              <a:rPr lang="en-US" b="1" dirty="0" smtClean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n-lt"/>
                <a:cs typeface="Calibri" pitchFamily="34" charset="0"/>
              </a:rPr>
              <a:t>Great Culture</a:t>
            </a:r>
            <a:br>
              <a:rPr lang="en-US" b="1" dirty="0" smtClean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n-lt"/>
                <a:cs typeface="Calibri" pitchFamily="34" charset="0"/>
              </a:rPr>
            </a:br>
            <a:r>
              <a:rPr lang="en-US" sz="3600" dirty="0" smtClean="0">
                <a:solidFill>
                  <a:srgbClr val="C00000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n-lt"/>
                <a:cs typeface="Calibri" pitchFamily="34" charset="0"/>
              </a:rPr>
              <a:t>PIECES it Together</a:t>
            </a:r>
            <a:endParaRPr lang="en-US" sz="3600" dirty="0">
              <a:solidFill>
                <a:schemeClr val="tx1">
                  <a:lumMod val="65000"/>
                  <a:lumOff val="35000"/>
                </a:schemeClr>
              </a:solidFill>
              <a:latin typeface="+mn-lt"/>
              <a:cs typeface="Arial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447801" y="1415534"/>
            <a:ext cx="1523999" cy="470898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60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P</a:t>
            </a:r>
          </a:p>
          <a:p>
            <a:pPr algn="ctr"/>
            <a:r>
              <a:rPr lang="en-US" sz="6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I</a:t>
            </a:r>
          </a:p>
          <a:p>
            <a:pPr algn="ctr"/>
            <a:r>
              <a:rPr lang="en-US" sz="60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E</a:t>
            </a:r>
            <a:endParaRPr lang="en-US" sz="6000" b="1" cap="none" spc="0" dirty="0" smtClean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  <a:p>
            <a:pPr algn="ctr"/>
            <a:r>
              <a:rPr lang="en-US" sz="6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C</a:t>
            </a:r>
          </a:p>
          <a:p>
            <a:pPr algn="ctr"/>
            <a:r>
              <a:rPr lang="en-US" sz="6000" b="1" cap="none" spc="0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E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667000" y="1826567"/>
            <a:ext cx="3352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Passion</a:t>
            </a:r>
            <a:endParaRPr lang="en-US" sz="2400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2667000" y="2710934"/>
            <a:ext cx="3352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Integrity</a:t>
            </a:r>
            <a:endParaRPr lang="en-US" sz="2400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2682240" y="3548953"/>
            <a:ext cx="3352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Ethics</a:t>
            </a:r>
            <a:endParaRPr lang="en-US" sz="2400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2682240" y="4539734"/>
            <a:ext cx="3352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Compassion</a:t>
            </a:r>
            <a:endParaRPr lang="en-US" sz="2400" b="1" dirty="0"/>
          </a:p>
        </p:txBody>
      </p:sp>
      <p:sp>
        <p:nvSpPr>
          <p:cNvPr id="13" name="TextBox 12"/>
          <p:cNvSpPr txBox="1"/>
          <p:nvPr/>
        </p:nvSpPr>
        <p:spPr>
          <a:xfrm>
            <a:off x="2682240" y="5438894"/>
            <a:ext cx="3352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Empathy</a:t>
            </a:r>
            <a:endParaRPr lang="en-US" sz="2400" b="1" dirty="0"/>
          </a:p>
        </p:txBody>
      </p:sp>
      <p:pic>
        <p:nvPicPr>
          <p:cNvPr id="12290" name="Picture 2" descr="http://www.mrmediatraining.com/wp-content/uploads/2011/06/Heart-and-Head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400" y="1981200"/>
            <a:ext cx="2857500" cy="381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146151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t_ppt_footer.psd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6247634"/>
            <a:ext cx="9144000" cy="619125"/>
          </a:xfrm>
          <a:prstGeom prst="rect">
            <a:avLst/>
          </a:prstGeom>
        </p:spPr>
      </p:pic>
      <p:pic>
        <p:nvPicPr>
          <p:cNvPr id="5" name="Picture 4" descr="tomatoPlant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-8256"/>
            <a:ext cx="6019800" cy="4351656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3124200" y="2743200"/>
            <a:ext cx="5638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smtClean="0"/>
              <a:t>An Italian Parable…</a:t>
            </a:r>
            <a:endParaRPr lang="en-US" sz="4800" b="1" dirty="0"/>
          </a:p>
        </p:txBody>
      </p:sp>
      <p:sp>
        <p:nvSpPr>
          <p:cNvPr id="13" name="TextBox 12"/>
          <p:cNvSpPr txBox="1"/>
          <p:nvPr/>
        </p:nvSpPr>
        <p:spPr>
          <a:xfrm>
            <a:off x="1066800" y="4036874"/>
            <a:ext cx="78486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smtClean="0">
                <a:solidFill>
                  <a:srgbClr val="C00000"/>
                </a:solidFill>
                <a:latin typeface="AR BLANCA" pitchFamily="2" charset="0"/>
              </a:rPr>
              <a:t>Creativity</a:t>
            </a:r>
            <a:r>
              <a:rPr lang="en-US" sz="4000" b="1" dirty="0" smtClean="0">
                <a:solidFill>
                  <a:srgbClr val="C00000"/>
                </a:solidFill>
                <a:latin typeface="AR BLANCA" pitchFamily="2" charset="0"/>
              </a:rPr>
              <a:t>… </a:t>
            </a:r>
            <a:r>
              <a:rPr lang="en-US" sz="3200" dirty="0" smtClean="0"/>
              <a:t>the difference between being a MANAGER and a LEADER</a:t>
            </a:r>
          </a:p>
          <a:p>
            <a:r>
              <a:rPr lang="en-US" sz="3200" dirty="0" smtClean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2483474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t_ppt_footer.psd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6247634"/>
            <a:ext cx="9144000" cy="619125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4724400" y="2057400"/>
            <a:ext cx="228600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9" name="Title 1"/>
          <p:cNvSpPr>
            <a:spLocks noGrp="1"/>
          </p:cNvSpPr>
          <p:nvPr>
            <p:ph type="ctrTitle"/>
          </p:nvPr>
        </p:nvSpPr>
        <p:spPr>
          <a:xfrm>
            <a:off x="1295400" y="152400"/>
            <a:ext cx="6324600" cy="1295400"/>
          </a:xfrm>
        </p:spPr>
        <p:txBody>
          <a:bodyPr>
            <a:normAutofit fontScale="90000"/>
          </a:bodyPr>
          <a:lstStyle/>
          <a:p>
            <a:pPr lvl="0"/>
            <a:r>
              <a:rPr lang="en-US" sz="4900" b="1" dirty="0" smtClean="0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/>
            </a:r>
            <a:br>
              <a:rPr lang="en-US" sz="4900" b="1" dirty="0" smtClean="0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</a:br>
            <a:r>
              <a:rPr lang="en-US" b="1" dirty="0" smtClean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n-lt"/>
                <a:cs typeface="Calibri" pitchFamily="34" charset="0"/>
              </a:rPr>
              <a:t>Great Culture</a:t>
            </a:r>
            <a:br>
              <a:rPr lang="en-US" b="1" dirty="0" smtClean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n-lt"/>
                <a:cs typeface="Calibri" pitchFamily="34" charset="0"/>
              </a:rPr>
            </a:br>
            <a:r>
              <a:rPr lang="en-US" sz="3600" dirty="0" smtClean="0">
                <a:solidFill>
                  <a:srgbClr val="C00000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n-lt"/>
                <a:cs typeface="Calibri" pitchFamily="34" charset="0"/>
              </a:rPr>
              <a:t>Takes Commitment</a:t>
            </a:r>
            <a:br>
              <a:rPr lang="en-US" sz="3600" dirty="0" smtClean="0">
                <a:solidFill>
                  <a:srgbClr val="C00000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n-lt"/>
                <a:cs typeface="Calibri" pitchFamily="34" charset="0"/>
              </a:rPr>
            </a:br>
            <a:r>
              <a:rPr lang="en-US" sz="3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cs typeface="Arial"/>
              </a:rPr>
              <a:t/>
            </a:r>
            <a:br>
              <a:rPr lang="en-US" sz="3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cs typeface="Arial"/>
              </a:rPr>
            </a:br>
            <a:endParaRPr lang="en-US" sz="3600" dirty="0">
              <a:solidFill>
                <a:schemeClr val="tx1">
                  <a:lumMod val="65000"/>
                  <a:lumOff val="35000"/>
                </a:schemeClr>
              </a:solidFill>
              <a:latin typeface="+mn-lt"/>
              <a:cs typeface="Arial"/>
            </a:endParaRPr>
          </a:p>
        </p:txBody>
      </p:sp>
      <p:pic>
        <p:nvPicPr>
          <p:cNvPr id="13316" name="Picture 4" descr="http://images.quickblogcast.com/8/4/5/3/1/121620-113548/pig_chickens.jpg?a=2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3150" y="1387031"/>
            <a:ext cx="5757699" cy="47692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404221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t_ppt_footer.psd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6247634"/>
            <a:ext cx="9144000" cy="619125"/>
          </a:xfrm>
          <a:prstGeom prst="rect">
            <a:avLst/>
          </a:prstGeom>
        </p:spPr>
      </p:pic>
      <p:sp>
        <p:nvSpPr>
          <p:cNvPr id="5" name="Content Placeholder 2"/>
          <p:cNvSpPr txBox="1">
            <a:spLocks/>
          </p:cNvSpPr>
          <p:nvPr/>
        </p:nvSpPr>
        <p:spPr>
          <a:xfrm>
            <a:off x="12700" y="685800"/>
            <a:ext cx="9102725" cy="1337488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365760" marR="0" lvl="0" indent="-256032" algn="ctr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None/>
              <a:tabLst/>
              <a:defRPr/>
            </a:pPr>
            <a:endParaRPr kumimoji="0" lang="en-US" sz="3000" b="0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Calibri" pitchFamily="34" charset="0"/>
              <a:cs typeface="Calibri" pitchFamily="34" charset="0"/>
            </a:endParaRPr>
          </a:p>
        </p:txBody>
      </p:sp>
      <p:sp>
        <p:nvSpPr>
          <p:cNvPr id="6" name="Content Placeholder 2"/>
          <p:cNvSpPr txBox="1">
            <a:spLocks noGrp="1"/>
          </p:cNvSpPr>
          <p:nvPr>
            <p:ph type="ctrTitle"/>
          </p:nvPr>
        </p:nvSpPr>
        <p:spPr>
          <a:xfrm>
            <a:off x="563562" y="152400"/>
            <a:ext cx="8001000" cy="1447800"/>
          </a:xfrm>
          <a:prstGeom prst="rect">
            <a:avLst/>
          </a:prstGeom>
        </p:spPr>
        <p:txBody>
          <a:bodyPr vert="horz">
            <a:normAutofit fontScale="92500"/>
          </a:bodyPr>
          <a:lstStyle/>
          <a:p>
            <a:pPr marL="365760" marR="0" lvl="0" indent="-256032" algn="ctr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None/>
              <a:tabLst/>
              <a:defRPr/>
            </a:pPr>
            <a:r>
              <a:rPr kumimoji="0" lang="en-US" sz="39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Calibri" pitchFamily="34" charset="0"/>
                <a:cs typeface="Calibri" pitchFamily="34" charset="0"/>
              </a:rPr>
              <a:t>“Impossible is merely an opinion”</a:t>
            </a:r>
          </a:p>
          <a:p>
            <a:pPr marL="365760" marR="0" lvl="0" indent="-256032" algn="ctr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None/>
              <a:tabLst/>
              <a:defRPr/>
            </a:pPr>
            <a:r>
              <a:rPr kumimoji="0" lang="en-US" sz="3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itchFamily="34" charset="0"/>
                <a:cs typeface="Calibri" pitchFamily="34" charset="0"/>
              </a:rPr>
              <a:t>Punch above your weight!</a:t>
            </a:r>
            <a:endParaRPr kumimoji="0" lang="en-US" sz="3000" b="0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7" name="Picture 6" descr="SP00289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887510" y="1363509"/>
            <a:ext cx="3437090" cy="3437091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1634255" y="4663831"/>
            <a:ext cx="5943600" cy="14260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65760" lvl="0" indent="-256032" algn="ctr">
              <a:spcBef>
                <a:spcPts val="400"/>
              </a:spcBef>
              <a:buClr>
                <a:schemeClr val="accent1"/>
              </a:buClr>
              <a:buSzPct val="68000"/>
              <a:defRPr/>
            </a:pPr>
            <a:r>
              <a:rPr lang="en-US" sz="3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pitchFamily="34" charset="0"/>
                <a:cs typeface="Calibri" pitchFamily="34" charset="0"/>
              </a:rPr>
              <a:t>Kim Shepherd</a:t>
            </a:r>
          </a:p>
          <a:p>
            <a:pPr marL="365760" lvl="0" indent="-256032" algn="ctr">
              <a:spcBef>
                <a:spcPts val="400"/>
              </a:spcBef>
              <a:buClr>
                <a:schemeClr val="accent1"/>
              </a:buClr>
              <a:buSzPct val="68000"/>
              <a:defRPr/>
            </a:pPr>
            <a:r>
              <a:rPr lang="en-US" sz="2400" dirty="0" smtClean="0">
                <a:solidFill>
                  <a:schemeClr val="accent1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>kshepherd@dtoolbox.com</a:t>
            </a:r>
          </a:p>
          <a:p>
            <a:pPr marL="365760" lvl="0" indent="-256032" algn="ctr">
              <a:spcBef>
                <a:spcPts val="400"/>
              </a:spcBef>
              <a:buClr>
                <a:schemeClr val="accent1"/>
              </a:buClr>
              <a:buSzPct val="68000"/>
              <a:defRPr/>
            </a:pPr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pitchFamily="34" charset="0"/>
                <a:cs typeface="Calibri" pitchFamily="34" charset="0"/>
              </a:rPr>
              <a:t>949.281.6428</a:t>
            </a:r>
            <a:endParaRPr lang="en-US" sz="2400" dirty="0">
              <a:solidFill>
                <a:schemeClr val="tx1">
                  <a:lumMod val="75000"/>
                  <a:lumOff val="25000"/>
                </a:schemeClr>
              </a:solidFill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927158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81000" y="304800"/>
            <a:ext cx="8077200" cy="1143000"/>
          </a:xfrm>
        </p:spPr>
        <p:txBody>
          <a:bodyPr>
            <a:normAutofit fontScale="90000"/>
          </a:bodyPr>
          <a:lstStyle/>
          <a:p>
            <a:r>
              <a:rPr lang="en-US" sz="4000" i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/>
              </a:rPr>
              <a:t/>
            </a:r>
            <a:br>
              <a:rPr lang="en-US" sz="4000" i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/>
              </a:rPr>
            </a:br>
            <a:r>
              <a:rPr lang="en-US" sz="4000" i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/>
              </a:rPr>
              <a:t/>
            </a:r>
            <a:br>
              <a:rPr lang="en-US" sz="4000" i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/>
              </a:rPr>
            </a:br>
            <a:r>
              <a:rPr lang="en-US" sz="4000" b="1" i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/>
              </a:rPr>
              <a:t>“There is nothing common </a:t>
            </a:r>
            <a:br>
              <a:rPr lang="en-US" sz="4000" b="1" i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/>
              </a:rPr>
            </a:br>
            <a:r>
              <a:rPr lang="en-US" sz="4000" b="1" i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/>
              </a:rPr>
              <a:t>about common sense”.</a:t>
            </a:r>
            <a:br>
              <a:rPr lang="en-US" sz="4000" b="1" i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/>
              </a:rPr>
            </a:br>
            <a:r>
              <a:rPr lang="en-US" sz="4000" i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/>
              </a:rPr>
              <a:t/>
            </a:r>
            <a:br>
              <a:rPr lang="en-US" sz="4000" i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/>
              </a:rPr>
            </a:br>
            <a:endParaRPr lang="en-US" sz="280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  <a:cs typeface="Arial"/>
            </a:endParaRPr>
          </a:p>
        </p:txBody>
      </p:sp>
      <p:pic>
        <p:nvPicPr>
          <p:cNvPr id="8" name="Picture 7" descr="dt_ppt_footer.psd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6247634"/>
            <a:ext cx="9144000" cy="619125"/>
          </a:xfrm>
          <a:prstGeom prst="rect">
            <a:avLst/>
          </a:prstGeom>
        </p:spPr>
      </p:pic>
      <p:pic>
        <p:nvPicPr>
          <p:cNvPr id="4" name="Picture 3" descr="run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133601" y="2057400"/>
            <a:ext cx="4648200" cy="3631594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733800" y="1676400"/>
            <a:ext cx="4038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C00000"/>
                </a:solidFill>
              </a:rPr>
              <a:t>~ Kim Shepherd</a:t>
            </a:r>
            <a:endParaRPr lang="en-US" sz="2400" dirty="0">
              <a:solidFill>
                <a:srgbClr val="C0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724400" y="2057400"/>
            <a:ext cx="228600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827787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133600" y="228600"/>
            <a:ext cx="4724400" cy="1295400"/>
          </a:xfrm>
        </p:spPr>
        <p:txBody>
          <a:bodyPr>
            <a:normAutofit/>
          </a:bodyPr>
          <a:lstStyle/>
          <a:p>
            <a:pPr lvl="0"/>
            <a:r>
              <a:rPr lang="en-US" sz="4900" b="1" dirty="0" smtClean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Cultural Shift</a:t>
            </a:r>
            <a:endParaRPr lang="en-US" sz="3600" dirty="0">
              <a:solidFill>
                <a:schemeClr val="tx1">
                  <a:lumMod val="65000"/>
                  <a:lumOff val="35000"/>
                </a:schemeClr>
              </a:solidFill>
              <a:latin typeface="+mn-lt"/>
              <a:cs typeface="Arial"/>
            </a:endParaRPr>
          </a:p>
        </p:txBody>
      </p:sp>
      <p:pic>
        <p:nvPicPr>
          <p:cNvPr id="8" name="Picture 7" descr="dt_ppt_footer.psd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6247634"/>
            <a:ext cx="9144000" cy="619125"/>
          </a:xfrm>
          <a:prstGeom prst="rect">
            <a:avLst/>
          </a:prstGeom>
        </p:spPr>
      </p:pic>
      <p:pic>
        <p:nvPicPr>
          <p:cNvPr id="3074" name="Picture 2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933575" y="1600200"/>
            <a:ext cx="5276850" cy="39928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006042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228600"/>
            <a:ext cx="9144000" cy="1295400"/>
          </a:xfrm>
        </p:spPr>
        <p:txBody>
          <a:bodyPr>
            <a:normAutofit fontScale="90000"/>
          </a:bodyPr>
          <a:lstStyle/>
          <a:p>
            <a:pPr lvl="0"/>
            <a:r>
              <a:rPr lang="en-US" sz="4900" b="1" dirty="0" smtClean="0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/>
            </a:r>
            <a:br>
              <a:rPr lang="en-US" sz="4900" b="1" dirty="0" smtClean="0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</a:br>
            <a:r>
              <a:rPr lang="en-US" strike="sngStrike" dirty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cs typeface="Calibri" pitchFamily="34" charset="0"/>
              </a:rPr>
              <a:t>Work-Life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cs typeface="Calibri" pitchFamily="34" charset="0"/>
              </a:rPr>
              <a:t> LIFE Balance</a:t>
            </a:r>
            <a:r>
              <a:rPr lang="en-US" b="1" dirty="0" smtClean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n-lt"/>
                <a:cs typeface="Calibri" pitchFamily="34" charset="0"/>
              </a:rPr>
              <a:t/>
            </a:r>
            <a:br>
              <a:rPr lang="en-US" b="1" dirty="0" smtClean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n-lt"/>
                <a:cs typeface="Calibri" pitchFamily="34" charset="0"/>
              </a:rPr>
            </a:br>
            <a:endParaRPr lang="en-US" sz="360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  <a:cs typeface="Arial"/>
            </a:endParaRPr>
          </a:p>
        </p:txBody>
      </p:sp>
      <p:pic>
        <p:nvPicPr>
          <p:cNvPr id="8" name="Picture 7" descr="dt_ppt_footer.psd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6247634"/>
            <a:ext cx="9144000" cy="619125"/>
          </a:xfrm>
          <a:prstGeom prst="rect">
            <a:avLst/>
          </a:prstGeom>
        </p:spPr>
      </p:pic>
      <p:pic>
        <p:nvPicPr>
          <p:cNvPr id="3074" name="Picture 2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005191" y="1676400"/>
            <a:ext cx="7133617" cy="4191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649791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685800"/>
            <a:ext cx="7467600" cy="914400"/>
          </a:xfrm>
        </p:spPr>
        <p:txBody>
          <a:bodyPr>
            <a:normAutofit fontScale="90000"/>
          </a:bodyPr>
          <a:lstStyle/>
          <a:p>
            <a:r>
              <a:rPr lang="en-US" sz="5300" b="1" dirty="0" smtClean="0">
                <a:solidFill>
                  <a:schemeClr val="accent1">
                    <a:lumMod val="75000"/>
                  </a:schemeClr>
                </a:solidFill>
                <a:latin typeface="+mn-lt"/>
                <a:cs typeface="Arial"/>
              </a:rPr>
              <a:t>The “Big Rocks” Theory</a:t>
            </a:r>
            <a:r>
              <a:rPr lang="en-US" sz="6000" dirty="0" smtClean="0">
                <a:solidFill>
                  <a:schemeClr val="accent1">
                    <a:lumMod val="75000"/>
                  </a:schemeClr>
                </a:solidFill>
                <a:latin typeface="+mn-lt"/>
                <a:cs typeface="Arial"/>
              </a:rPr>
              <a:t/>
            </a:r>
            <a:br>
              <a:rPr lang="en-US" sz="6000" dirty="0" smtClean="0">
                <a:solidFill>
                  <a:schemeClr val="accent1">
                    <a:lumMod val="75000"/>
                  </a:schemeClr>
                </a:solidFill>
                <a:latin typeface="+mn-lt"/>
                <a:cs typeface="Arial"/>
              </a:rPr>
            </a:br>
            <a:endParaRPr lang="en-US" sz="3600" dirty="0">
              <a:solidFill>
                <a:schemeClr val="accent1">
                  <a:lumMod val="75000"/>
                </a:schemeClr>
              </a:solidFill>
              <a:latin typeface="+mn-lt"/>
              <a:cs typeface="Arial"/>
            </a:endParaRPr>
          </a:p>
        </p:txBody>
      </p:sp>
      <p:pic>
        <p:nvPicPr>
          <p:cNvPr id="8" name="Picture 7" descr="dt_ppt_footer.psd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6247634"/>
            <a:ext cx="9144000" cy="619125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743200" y="1896338"/>
            <a:ext cx="5867400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>
              <a:spcAft>
                <a:spcPts val="1200"/>
              </a:spcAft>
            </a:pPr>
            <a:r>
              <a:rPr lang="en-US" sz="2800" i="1" dirty="0" smtClean="0"/>
              <a:t>First Things First </a:t>
            </a:r>
            <a:r>
              <a:rPr lang="en-US" sz="2800" dirty="0" smtClean="0"/>
              <a:t>– Stephen Covey</a:t>
            </a:r>
          </a:p>
          <a:p>
            <a:pPr marL="971550" lvl="1" indent="-514350">
              <a:spcAft>
                <a:spcPts val="1200"/>
              </a:spcAft>
              <a:buFont typeface="+mj-lt"/>
              <a:buAutoNum type="arabicPeriod"/>
            </a:pPr>
            <a:r>
              <a:rPr lang="en-US" sz="2800" dirty="0" smtClean="0"/>
              <a:t>Identify your Big Rocks and tackle those first</a:t>
            </a:r>
          </a:p>
          <a:p>
            <a:pPr marL="971550" lvl="1" indent="-514350">
              <a:spcAft>
                <a:spcPts val="600"/>
              </a:spcAft>
              <a:buFont typeface="+mj-lt"/>
              <a:buAutoNum type="arabicPeriod"/>
            </a:pPr>
            <a:r>
              <a:rPr lang="en-US" sz="2800" dirty="0" smtClean="0"/>
              <a:t>Small rocks can suck up time and space!</a:t>
            </a:r>
          </a:p>
          <a:p>
            <a:pPr marL="971550" lvl="1" indent="-514350">
              <a:spcAft>
                <a:spcPts val="600"/>
              </a:spcAft>
            </a:pPr>
            <a:endParaRPr lang="en-US" sz="2800" dirty="0" smtClean="0"/>
          </a:p>
          <a:p>
            <a:pPr lvl="1"/>
            <a:endParaRPr lang="en-US" sz="2600" dirty="0"/>
          </a:p>
        </p:txBody>
      </p:sp>
      <p:sp>
        <p:nvSpPr>
          <p:cNvPr id="6" name="TextBox 5"/>
          <p:cNvSpPr txBox="1"/>
          <p:nvPr/>
        </p:nvSpPr>
        <p:spPr>
          <a:xfrm>
            <a:off x="2743200" y="4886980"/>
            <a:ext cx="5943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>
              <a:spcAft>
                <a:spcPts val="600"/>
              </a:spcAft>
            </a:pPr>
            <a:r>
              <a:rPr lang="en-US" sz="2800" b="1" dirty="0" smtClean="0">
                <a:solidFill>
                  <a:schemeClr val="accent1">
                    <a:lumMod val="75000"/>
                  </a:schemeClr>
                </a:solidFill>
              </a:rPr>
              <a:t>Company culture  =  a BIG rock</a:t>
            </a:r>
          </a:p>
        </p:txBody>
      </p:sp>
      <p:pic>
        <p:nvPicPr>
          <p:cNvPr id="9" name="Picture 2" descr="http://blog.bellamahayacarter.com/wp-content/uploads/2012/11/Image-77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016" t="5565" r="25151" b="3747"/>
          <a:stretch/>
        </p:blipFill>
        <p:spPr bwMode="auto">
          <a:xfrm>
            <a:off x="416859" y="2183516"/>
            <a:ext cx="2895840" cy="32522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411718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3400" y="304800"/>
            <a:ext cx="8153400" cy="1143000"/>
          </a:xfrm>
        </p:spPr>
        <p:txBody>
          <a:bodyPr>
            <a:normAutofit fontScale="90000"/>
          </a:bodyPr>
          <a:lstStyle/>
          <a:p>
            <a:pPr algn="l"/>
            <a:r>
              <a:rPr lang="en-US" sz="3600" dirty="0" smtClean="0">
                <a:latin typeface="+mn-lt"/>
              </a:rPr>
              <a:t/>
            </a:r>
            <a:br>
              <a:rPr lang="en-US" sz="3600" dirty="0" smtClean="0">
                <a:latin typeface="+mn-lt"/>
              </a:rPr>
            </a:br>
            <a:r>
              <a:rPr lang="en-US" sz="3600" dirty="0" smtClean="0">
                <a:latin typeface="+mn-lt"/>
              </a:rPr>
              <a:t/>
            </a:r>
            <a:br>
              <a:rPr lang="en-US" sz="3600" dirty="0" smtClean="0">
                <a:latin typeface="+mn-lt"/>
              </a:rPr>
            </a:br>
            <a:r>
              <a:rPr lang="en-US" sz="38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Design what you want…</a:t>
            </a:r>
            <a:br>
              <a:rPr lang="en-US" sz="38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</a:br>
            <a:r>
              <a:rPr lang="en-US" sz="38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               </a:t>
            </a:r>
            <a:r>
              <a:rPr lang="en-US" sz="38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Chalkduster"/>
              </a:rPr>
              <a:t>or deal with what you get!</a:t>
            </a:r>
            <a:r>
              <a:rPr lang="en-US" sz="6000" dirty="0" smtClean="0">
                <a:solidFill>
                  <a:schemeClr val="accent1">
                    <a:lumMod val="75000"/>
                  </a:schemeClr>
                </a:solidFill>
                <a:latin typeface="+mn-lt"/>
                <a:cs typeface="Arial"/>
              </a:rPr>
              <a:t/>
            </a:r>
            <a:br>
              <a:rPr lang="en-US" sz="6000" dirty="0" smtClean="0">
                <a:solidFill>
                  <a:schemeClr val="accent1">
                    <a:lumMod val="75000"/>
                  </a:schemeClr>
                </a:solidFill>
                <a:latin typeface="+mn-lt"/>
                <a:cs typeface="Arial"/>
              </a:rPr>
            </a:br>
            <a:r>
              <a:rPr lang="en-US" sz="6000" dirty="0" smtClean="0">
                <a:solidFill>
                  <a:schemeClr val="accent1">
                    <a:lumMod val="75000"/>
                  </a:schemeClr>
                </a:solidFill>
                <a:latin typeface="+mn-lt"/>
                <a:cs typeface="Arial"/>
              </a:rPr>
              <a:t/>
            </a:r>
            <a:br>
              <a:rPr lang="en-US" sz="6000" dirty="0" smtClean="0">
                <a:solidFill>
                  <a:schemeClr val="accent1">
                    <a:lumMod val="75000"/>
                  </a:schemeClr>
                </a:solidFill>
                <a:latin typeface="+mn-lt"/>
                <a:cs typeface="Arial"/>
              </a:rPr>
            </a:br>
            <a:endParaRPr lang="en-US" sz="3600" dirty="0">
              <a:solidFill>
                <a:schemeClr val="accent1">
                  <a:lumMod val="75000"/>
                </a:schemeClr>
              </a:solidFill>
              <a:latin typeface="+mn-lt"/>
              <a:cs typeface="Arial"/>
            </a:endParaRPr>
          </a:p>
        </p:txBody>
      </p:sp>
      <p:pic>
        <p:nvPicPr>
          <p:cNvPr id="8" name="Picture 7" descr="dt_ppt_footer.psd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6247634"/>
            <a:ext cx="9144000" cy="619125"/>
          </a:xfrm>
          <a:prstGeom prst="rect">
            <a:avLst/>
          </a:prstGeom>
        </p:spPr>
      </p:pic>
      <p:sp>
        <p:nvSpPr>
          <p:cNvPr id="23" name="Line 17"/>
          <p:cNvSpPr>
            <a:spLocks noChangeShapeType="1"/>
          </p:cNvSpPr>
          <p:nvPr/>
        </p:nvSpPr>
        <p:spPr bwMode="auto">
          <a:xfrm>
            <a:off x="838200" y="5943600"/>
            <a:ext cx="3200400" cy="0"/>
          </a:xfrm>
          <a:prstGeom prst="line">
            <a:avLst/>
          </a:prstGeom>
          <a:noFill/>
          <a:ln w="9525">
            <a:solidFill>
              <a:srgbClr val="424244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+mj-lt"/>
            </a:endParaRPr>
          </a:p>
        </p:txBody>
      </p:sp>
      <p:sp>
        <p:nvSpPr>
          <p:cNvPr id="22" name="Rectangle 18"/>
          <p:cNvSpPr>
            <a:spLocks noChangeArrowheads="1"/>
          </p:cNvSpPr>
          <p:nvPr/>
        </p:nvSpPr>
        <p:spPr bwMode="auto">
          <a:xfrm>
            <a:off x="1447800" y="5715000"/>
            <a:ext cx="1752600" cy="381000"/>
          </a:xfrm>
          <a:prstGeom prst="rect">
            <a:avLst/>
          </a:prstGeom>
          <a:solidFill>
            <a:srgbClr val="424244"/>
          </a:solidFill>
          <a:ln w="9525">
            <a:solidFill>
              <a:srgbClr val="424244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sz="2000" b="1" dirty="0">
                <a:solidFill>
                  <a:schemeClr val="bg1"/>
                </a:solidFill>
                <a:latin typeface="+mj-lt"/>
              </a:rPr>
              <a:t>TIME</a:t>
            </a:r>
            <a:endParaRPr lang="en-US" sz="2000" dirty="0">
              <a:latin typeface="+mj-lt"/>
            </a:endParaRPr>
          </a:p>
        </p:txBody>
      </p:sp>
      <p:sp>
        <p:nvSpPr>
          <p:cNvPr id="27" name="Line 5"/>
          <p:cNvSpPr>
            <a:spLocks noChangeShapeType="1"/>
          </p:cNvSpPr>
          <p:nvPr/>
        </p:nvSpPr>
        <p:spPr bwMode="auto">
          <a:xfrm>
            <a:off x="2362200" y="2362200"/>
            <a:ext cx="5181600" cy="0"/>
          </a:xfrm>
          <a:prstGeom prst="line">
            <a:avLst/>
          </a:prstGeom>
          <a:noFill/>
          <a:ln w="19050">
            <a:solidFill>
              <a:srgbClr val="424244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+mj-lt"/>
            </a:endParaRPr>
          </a:p>
        </p:txBody>
      </p:sp>
      <p:sp>
        <p:nvSpPr>
          <p:cNvPr id="24" name="Rectangle 6"/>
          <p:cNvSpPr>
            <a:spLocks noChangeArrowheads="1"/>
          </p:cNvSpPr>
          <p:nvPr/>
        </p:nvSpPr>
        <p:spPr bwMode="auto">
          <a:xfrm>
            <a:off x="3525837" y="2133600"/>
            <a:ext cx="1655763" cy="381000"/>
          </a:xfrm>
          <a:prstGeom prst="rect">
            <a:avLst/>
          </a:prstGeom>
          <a:solidFill>
            <a:srgbClr val="424244"/>
          </a:solidFill>
          <a:ln w="9525">
            <a:solidFill>
              <a:srgbClr val="424244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sz="2000" dirty="0" smtClean="0">
                <a:solidFill>
                  <a:schemeClr val="bg1"/>
                </a:solidFill>
                <a:latin typeface="+mj-lt"/>
              </a:rPr>
              <a:t>Clarity</a:t>
            </a:r>
            <a:endParaRPr lang="en-US" sz="2000" dirty="0">
              <a:latin typeface="+mj-lt"/>
            </a:endParaRPr>
          </a:p>
        </p:txBody>
      </p:sp>
      <p:sp>
        <p:nvSpPr>
          <p:cNvPr id="28" name="Line 3"/>
          <p:cNvSpPr>
            <a:spLocks noChangeShapeType="1"/>
          </p:cNvSpPr>
          <p:nvPr/>
        </p:nvSpPr>
        <p:spPr bwMode="auto">
          <a:xfrm>
            <a:off x="1978025" y="3505200"/>
            <a:ext cx="5184775" cy="0"/>
          </a:xfrm>
          <a:prstGeom prst="line">
            <a:avLst/>
          </a:prstGeom>
          <a:noFill/>
          <a:ln w="19050">
            <a:solidFill>
              <a:srgbClr val="424244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+mj-lt"/>
            </a:endParaRPr>
          </a:p>
        </p:txBody>
      </p:sp>
      <p:sp>
        <p:nvSpPr>
          <p:cNvPr id="25" name="Rectangle 7"/>
          <p:cNvSpPr>
            <a:spLocks noChangeArrowheads="1"/>
          </p:cNvSpPr>
          <p:nvPr/>
        </p:nvSpPr>
        <p:spPr bwMode="auto">
          <a:xfrm>
            <a:off x="3733800" y="3276600"/>
            <a:ext cx="1990725" cy="381000"/>
          </a:xfrm>
          <a:prstGeom prst="rect">
            <a:avLst/>
          </a:prstGeom>
          <a:solidFill>
            <a:srgbClr val="424244"/>
          </a:solidFill>
          <a:ln w="9525">
            <a:solidFill>
              <a:srgbClr val="424244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sz="2000" dirty="0" smtClean="0">
                <a:solidFill>
                  <a:schemeClr val="bg1"/>
                </a:solidFill>
                <a:latin typeface="+mj-lt"/>
              </a:rPr>
              <a:t>Implementation</a:t>
            </a:r>
            <a:endParaRPr lang="en-US" sz="2000" dirty="0">
              <a:latin typeface="+mj-lt"/>
            </a:endParaRPr>
          </a:p>
        </p:txBody>
      </p:sp>
      <p:sp>
        <p:nvSpPr>
          <p:cNvPr id="29" name="Line 4"/>
          <p:cNvSpPr>
            <a:spLocks noChangeShapeType="1"/>
          </p:cNvSpPr>
          <p:nvPr/>
        </p:nvSpPr>
        <p:spPr bwMode="auto">
          <a:xfrm>
            <a:off x="1828800" y="4572000"/>
            <a:ext cx="5257800" cy="0"/>
          </a:xfrm>
          <a:prstGeom prst="line">
            <a:avLst/>
          </a:prstGeom>
          <a:noFill/>
          <a:ln w="19050">
            <a:solidFill>
              <a:srgbClr val="424244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+mj-lt"/>
            </a:endParaRPr>
          </a:p>
        </p:txBody>
      </p:sp>
      <p:sp>
        <p:nvSpPr>
          <p:cNvPr id="26" name="Rectangle 8"/>
          <p:cNvSpPr>
            <a:spLocks noChangeArrowheads="1"/>
          </p:cNvSpPr>
          <p:nvPr/>
        </p:nvSpPr>
        <p:spPr bwMode="auto">
          <a:xfrm>
            <a:off x="4489450" y="4343400"/>
            <a:ext cx="1454150" cy="381000"/>
          </a:xfrm>
          <a:prstGeom prst="rect">
            <a:avLst/>
          </a:prstGeom>
          <a:solidFill>
            <a:srgbClr val="424244"/>
          </a:solidFill>
          <a:ln w="9525">
            <a:solidFill>
              <a:srgbClr val="424244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sz="2000" dirty="0" smtClean="0">
                <a:solidFill>
                  <a:schemeClr val="bg1"/>
                </a:solidFill>
                <a:latin typeface="+mj-lt"/>
              </a:rPr>
              <a:t>Outcome</a:t>
            </a:r>
            <a:endParaRPr lang="en-US" sz="2000" dirty="0">
              <a:latin typeface="+mj-lt"/>
            </a:endParaRPr>
          </a:p>
        </p:txBody>
      </p:sp>
      <p:grpSp>
        <p:nvGrpSpPr>
          <p:cNvPr id="14" name="Group 9"/>
          <p:cNvGrpSpPr>
            <a:grpSpLocks/>
          </p:cNvGrpSpPr>
          <p:nvPr/>
        </p:nvGrpSpPr>
        <p:grpSpPr bwMode="auto">
          <a:xfrm rot="10800000">
            <a:off x="6096000" y="1600200"/>
            <a:ext cx="1828800" cy="3810000"/>
            <a:chOff x="528" y="1056"/>
            <a:chExt cx="2208" cy="2640"/>
          </a:xfrm>
        </p:grpSpPr>
        <p:grpSp>
          <p:nvGrpSpPr>
            <p:cNvPr id="15" name="Group 10"/>
            <p:cNvGrpSpPr>
              <a:grpSpLocks/>
            </p:cNvGrpSpPr>
            <p:nvPr/>
          </p:nvGrpSpPr>
          <p:grpSpPr bwMode="auto">
            <a:xfrm>
              <a:off x="528" y="1056"/>
              <a:ext cx="2208" cy="2640"/>
              <a:chOff x="3072" y="1584"/>
              <a:chExt cx="1776" cy="1776"/>
            </a:xfrm>
          </p:grpSpPr>
          <p:sp>
            <p:nvSpPr>
              <p:cNvPr id="19" name="AutoShape 11"/>
              <p:cNvSpPr>
                <a:spLocks noChangeArrowheads="1"/>
              </p:cNvSpPr>
              <p:nvPr/>
            </p:nvSpPr>
            <p:spPr bwMode="auto">
              <a:xfrm rot="10800000" flipV="1">
                <a:off x="3072" y="1584"/>
                <a:ext cx="1776" cy="1776"/>
              </a:xfrm>
              <a:prstGeom prst="triangle">
                <a:avLst>
                  <a:gd name="adj" fmla="val 50000"/>
                </a:avLst>
              </a:prstGeom>
              <a:solidFill>
                <a:srgbClr val="156B4A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latin typeface="+mj-lt"/>
                </a:endParaRPr>
              </a:p>
            </p:txBody>
          </p:sp>
          <p:sp>
            <p:nvSpPr>
              <p:cNvPr id="20" name="AutoShape 12"/>
              <p:cNvSpPr>
                <a:spLocks noChangeArrowheads="1"/>
              </p:cNvSpPr>
              <p:nvPr/>
            </p:nvSpPr>
            <p:spPr bwMode="auto">
              <a:xfrm rot="10800000" flipV="1">
                <a:off x="3344" y="1592"/>
                <a:ext cx="1248" cy="1248"/>
              </a:xfrm>
              <a:prstGeom prst="triangle">
                <a:avLst>
                  <a:gd name="adj" fmla="val 50000"/>
                </a:avLst>
              </a:prstGeom>
              <a:solidFill>
                <a:srgbClr val="FF99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latin typeface="+mj-lt"/>
                </a:endParaRPr>
              </a:p>
            </p:txBody>
          </p:sp>
          <p:sp>
            <p:nvSpPr>
              <p:cNvPr id="21" name="AutoShape 13"/>
              <p:cNvSpPr>
                <a:spLocks noChangeArrowheads="1"/>
              </p:cNvSpPr>
              <p:nvPr/>
            </p:nvSpPr>
            <p:spPr bwMode="auto">
              <a:xfrm rot="10800000" flipV="1">
                <a:off x="3600" y="1584"/>
                <a:ext cx="720" cy="720"/>
              </a:xfrm>
              <a:prstGeom prst="triangle">
                <a:avLst>
                  <a:gd name="adj" fmla="val 50000"/>
                </a:avLst>
              </a:prstGeom>
              <a:solidFill>
                <a:srgbClr val="CC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latin typeface="+mj-lt"/>
                </a:endParaRPr>
              </a:p>
            </p:txBody>
          </p:sp>
        </p:grpSp>
        <p:sp>
          <p:nvSpPr>
            <p:cNvPr id="16" name="Text Box 14"/>
            <p:cNvSpPr txBox="1">
              <a:spLocks noChangeArrowheads="1"/>
            </p:cNvSpPr>
            <p:nvPr/>
          </p:nvSpPr>
          <p:spPr bwMode="auto">
            <a:xfrm>
              <a:off x="1308" y="1595"/>
              <a:ext cx="671" cy="25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rot="10800000">
              <a:prstTxWarp prst="textNoShape">
                <a:avLst/>
              </a:prstTxWarp>
              <a:spAutoFit/>
            </a:bodyPr>
            <a:lstStyle/>
            <a:p>
              <a:pPr algn="ctr"/>
              <a:endParaRPr lang="en-US">
                <a:latin typeface="+mj-lt"/>
              </a:endParaRPr>
            </a:p>
          </p:txBody>
        </p:sp>
        <p:sp>
          <p:nvSpPr>
            <p:cNvPr id="17" name="Text Box 15"/>
            <p:cNvSpPr txBox="1">
              <a:spLocks noChangeArrowheads="1"/>
            </p:cNvSpPr>
            <p:nvPr/>
          </p:nvSpPr>
          <p:spPr bwMode="auto">
            <a:xfrm>
              <a:off x="1157" y="2425"/>
              <a:ext cx="223" cy="25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rot="10800000" wrap="none">
              <a:prstTxWarp prst="textNoShape">
                <a:avLst/>
              </a:prstTxWarp>
              <a:spAutoFit/>
            </a:bodyPr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18" name="Text Box 16"/>
            <p:cNvSpPr txBox="1">
              <a:spLocks noChangeArrowheads="1"/>
            </p:cNvSpPr>
            <p:nvPr/>
          </p:nvSpPr>
          <p:spPr bwMode="auto">
            <a:xfrm>
              <a:off x="1487" y="2876"/>
              <a:ext cx="223" cy="25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rot="10800000" wrap="none">
              <a:prstTxWarp prst="textNoShape">
                <a:avLst/>
              </a:prstTxWarp>
              <a:spAutoFit/>
            </a:bodyPr>
            <a:lstStyle/>
            <a:p>
              <a:pPr algn="ctr"/>
              <a:endParaRPr lang="en-US">
                <a:latin typeface="+mj-lt"/>
              </a:endParaRPr>
            </a:p>
          </p:txBody>
        </p:sp>
      </p:grpSp>
      <p:grpSp>
        <p:nvGrpSpPr>
          <p:cNvPr id="5" name="Group 19"/>
          <p:cNvGrpSpPr>
            <a:grpSpLocks/>
          </p:cNvGrpSpPr>
          <p:nvPr/>
        </p:nvGrpSpPr>
        <p:grpSpPr bwMode="auto">
          <a:xfrm rot="10800000">
            <a:off x="762000" y="1371600"/>
            <a:ext cx="3200400" cy="3962400"/>
            <a:chOff x="3600" y="1152"/>
            <a:chExt cx="2160" cy="2496"/>
          </a:xfrm>
        </p:grpSpPr>
        <p:grpSp>
          <p:nvGrpSpPr>
            <p:cNvPr id="6" name="Group 20"/>
            <p:cNvGrpSpPr>
              <a:grpSpLocks/>
            </p:cNvGrpSpPr>
            <p:nvPr/>
          </p:nvGrpSpPr>
          <p:grpSpPr bwMode="auto">
            <a:xfrm>
              <a:off x="3600" y="1152"/>
              <a:ext cx="2160" cy="2496"/>
              <a:chOff x="912" y="1584"/>
              <a:chExt cx="1152" cy="1776"/>
            </a:xfrm>
          </p:grpSpPr>
          <p:sp>
            <p:nvSpPr>
              <p:cNvPr id="11" name="AutoShape 21"/>
              <p:cNvSpPr>
                <a:spLocks noChangeArrowheads="1"/>
              </p:cNvSpPr>
              <p:nvPr/>
            </p:nvSpPr>
            <p:spPr bwMode="auto">
              <a:xfrm rot="10800000">
                <a:off x="912" y="1584"/>
                <a:ext cx="1152" cy="1776"/>
              </a:xfrm>
              <a:prstGeom prst="triangle">
                <a:avLst>
                  <a:gd name="adj" fmla="val 50000"/>
                </a:avLst>
              </a:prstGeom>
              <a:solidFill>
                <a:srgbClr val="CC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latin typeface="+mj-lt"/>
                </a:endParaRPr>
              </a:p>
            </p:txBody>
          </p:sp>
          <p:sp>
            <p:nvSpPr>
              <p:cNvPr id="12" name="AutoShape 22"/>
              <p:cNvSpPr>
                <a:spLocks noChangeArrowheads="1"/>
              </p:cNvSpPr>
              <p:nvPr/>
            </p:nvSpPr>
            <p:spPr bwMode="auto">
              <a:xfrm rot="10800000">
                <a:off x="1100" y="2160"/>
                <a:ext cx="778" cy="1200"/>
              </a:xfrm>
              <a:prstGeom prst="triangle">
                <a:avLst>
                  <a:gd name="adj" fmla="val 50000"/>
                </a:avLst>
              </a:prstGeom>
              <a:solidFill>
                <a:srgbClr val="FF99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latin typeface="+mj-lt"/>
                </a:endParaRPr>
              </a:p>
            </p:txBody>
          </p:sp>
          <p:sp>
            <p:nvSpPr>
              <p:cNvPr id="13" name="AutoShape 23"/>
              <p:cNvSpPr>
                <a:spLocks noChangeArrowheads="1"/>
              </p:cNvSpPr>
              <p:nvPr/>
            </p:nvSpPr>
            <p:spPr bwMode="auto">
              <a:xfrm rot="10800000">
                <a:off x="1272" y="2688"/>
                <a:ext cx="436" cy="672"/>
              </a:xfrm>
              <a:prstGeom prst="triangle">
                <a:avLst>
                  <a:gd name="adj" fmla="val 50000"/>
                </a:avLst>
              </a:prstGeom>
              <a:solidFill>
                <a:srgbClr val="156B4A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latin typeface="+mj-lt"/>
                </a:endParaRPr>
              </a:p>
            </p:txBody>
          </p:sp>
        </p:grpSp>
        <p:sp>
          <p:nvSpPr>
            <p:cNvPr id="7" name="Text Box 24"/>
            <p:cNvSpPr txBox="1">
              <a:spLocks noChangeArrowheads="1"/>
            </p:cNvSpPr>
            <p:nvPr/>
          </p:nvSpPr>
          <p:spPr bwMode="auto">
            <a:xfrm>
              <a:off x="4038" y="1323"/>
              <a:ext cx="1344" cy="2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rot="10800000">
              <a:prstTxWarp prst="textNoShape">
                <a:avLst/>
              </a:prstTxWarp>
              <a:spAutoFit/>
            </a:bodyPr>
            <a:lstStyle/>
            <a:p>
              <a:pPr algn="ctr"/>
              <a:endParaRPr lang="en-US">
                <a:latin typeface="+mj-lt"/>
              </a:endParaRPr>
            </a:p>
          </p:txBody>
        </p:sp>
        <p:sp>
          <p:nvSpPr>
            <p:cNvPr id="9" name="Text Box 25"/>
            <p:cNvSpPr txBox="1">
              <a:spLocks noChangeArrowheads="1"/>
            </p:cNvSpPr>
            <p:nvPr/>
          </p:nvSpPr>
          <p:spPr bwMode="auto">
            <a:xfrm>
              <a:off x="4438" y="2920"/>
              <a:ext cx="125" cy="2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rot="10800000" wrap="none">
              <a:prstTxWarp prst="textNoShape">
                <a:avLst/>
              </a:prstTxWarp>
              <a:spAutoFit/>
            </a:bodyPr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10" name="Text Box 26"/>
            <p:cNvSpPr txBox="1">
              <a:spLocks noChangeArrowheads="1"/>
            </p:cNvSpPr>
            <p:nvPr/>
          </p:nvSpPr>
          <p:spPr bwMode="auto">
            <a:xfrm>
              <a:off x="4637" y="2105"/>
              <a:ext cx="125" cy="2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rot="10800000" wrap="none">
              <a:prstTxWarp prst="textNoShape">
                <a:avLst/>
              </a:prstTxWarp>
              <a:spAutoFit/>
            </a:bodyPr>
            <a:lstStyle/>
            <a:p>
              <a:pPr algn="ctr"/>
              <a:endParaRPr lang="en-US">
                <a:latin typeface="+mj-l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9055976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4724400" y="2057400"/>
            <a:ext cx="228600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pic>
        <p:nvPicPr>
          <p:cNvPr id="2050" name="Picture 2" descr="http://monkeypantz.net/wp-content/uploads/2013/02/the-cycle-of-Respect.gif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4975" y="1295400"/>
            <a:ext cx="5434049" cy="51090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itle 1"/>
          <p:cNvSpPr>
            <a:spLocks noGrp="1"/>
          </p:cNvSpPr>
          <p:nvPr>
            <p:ph type="ctrTitle"/>
          </p:nvPr>
        </p:nvSpPr>
        <p:spPr>
          <a:xfrm>
            <a:off x="1295400" y="228600"/>
            <a:ext cx="6324600" cy="1295400"/>
          </a:xfrm>
        </p:spPr>
        <p:txBody>
          <a:bodyPr>
            <a:normAutofit fontScale="90000"/>
          </a:bodyPr>
          <a:lstStyle/>
          <a:p>
            <a:pPr lvl="0"/>
            <a:r>
              <a:rPr lang="en-US" sz="4900" b="1" dirty="0" smtClean="0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/>
            </a:r>
            <a:br>
              <a:rPr lang="en-US" sz="4900" b="1" dirty="0" smtClean="0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</a:br>
            <a:r>
              <a:rPr lang="en-US" b="1" dirty="0" smtClean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n-lt"/>
                <a:cs typeface="Calibri" pitchFamily="34" charset="0"/>
              </a:rPr>
              <a:t>Great Culture</a:t>
            </a:r>
            <a:br>
              <a:rPr lang="en-US" b="1" dirty="0" smtClean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n-lt"/>
                <a:cs typeface="Calibri" pitchFamily="34" charset="0"/>
              </a:rPr>
            </a:br>
            <a:r>
              <a:rPr lang="en-US" sz="3600" dirty="0" smtClean="0">
                <a:solidFill>
                  <a:srgbClr val="C00000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n-lt"/>
                <a:cs typeface="Calibri" pitchFamily="34" charset="0"/>
              </a:rPr>
              <a:t>Starts with R-E-S-P-E-C-T</a:t>
            </a:r>
            <a:br>
              <a:rPr lang="en-US" sz="3600" dirty="0" smtClean="0">
                <a:solidFill>
                  <a:srgbClr val="C00000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n-lt"/>
                <a:cs typeface="Calibri" pitchFamily="34" charset="0"/>
              </a:rPr>
            </a:br>
            <a:r>
              <a:rPr lang="en-US" sz="3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cs typeface="Arial"/>
              </a:rPr>
              <a:t/>
            </a:r>
            <a:br>
              <a:rPr lang="en-US" sz="3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cs typeface="Arial"/>
              </a:rPr>
            </a:br>
            <a:endParaRPr lang="en-US" sz="3600" dirty="0">
              <a:solidFill>
                <a:schemeClr val="tx1">
                  <a:lumMod val="65000"/>
                  <a:lumOff val="35000"/>
                </a:schemeClr>
              </a:solidFill>
              <a:latin typeface="+mn-lt"/>
              <a:cs typeface="Arial"/>
            </a:endParaRPr>
          </a:p>
        </p:txBody>
      </p:sp>
      <p:pic>
        <p:nvPicPr>
          <p:cNvPr id="2052" name="Picture 4" descr="https://encrypted-tbn3.gstatic.com/images?q=tbn:ANd9GcQCwLC3ISBSwWpRAu9n6KzeffkfYBffZgVgYWrkKJ6sNN8N3GBL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2683907"/>
            <a:ext cx="1377729" cy="14213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https://encrypted-tbn1.gstatic.com/images?q=tbn:ANd9GcReeav4-rxDVNm_FgifnEb2krX3-SNjaGIWwW9q43F-aXNJPBR6cQ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2782" y="2699147"/>
            <a:ext cx="1457325" cy="1438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7" descr="dt_ppt_footer.psd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0" y="6247634"/>
            <a:ext cx="9144000" cy="619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35043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alphaModFix amt="30000"/>
          </a:blip>
          <a:srcRect l="15075" t="5556" r="2695"/>
          <a:stretch>
            <a:fillRect/>
          </a:stretch>
        </p:blipFill>
        <p:spPr>
          <a:xfrm>
            <a:off x="0" y="0"/>
            <a:ext cx="9144000" cy="6477000"/>
          </a:xfrm>
          <a:prstGeom prst="rect">
            <a:avLst/>
          </a:prstGeom>
        </p:spPr>
      </p:pic>
      <p:pic>
        <p:nvPicPr>
          <p:cNvPr id="6" name="Picture 5" descr="98217786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981200" y="1828800"/>
            <a:ext cx="2261332" cy="3200400"/>
          </a:xfrm>
          <a:prstGeom prst="rect">
            <a:avLst/>
          </a:prstGeom>
          <a:scene3d>
            <a:camera prst="orthographicFront">
              <a:rot lat="0" lon="10800000" rev="0"/>
            </a:camera>
            <a:lightRig rig="threePt" dir="t"/>
          </a:scene3d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9600" y="0"/>
            <a:ext cx="7543800" cy="990600"/>
          </a:xfrm>
        </p:spPr>
        <p:txBody>
          <a:bodyPr>
            <a:normAutofit fontScale="90000"/>
          </a:bodyPr>
          <a:lstStyle/>
          <a:p>
            <a:pPr lvl="0"/>
            <a:r>
              <a:rPr lang="en-US" sz="4900" b="1" dirty="0" smtClean="0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/>
            </a:r>
            <a:br>
              <a:rPr lang="en-US" sz="4900" b="1" dirty="0" smtClean="0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</a:br>
            <a:r>
              <a:rPr lang="en-US" sz="5300" b="1" dirty="0" smtClean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n-lt"/>
                <a:cs typeface="Calibri" pitchFamily="34" charset="0"/>
              </a:rPr>
              <a:t>Sit or Sing!</a:t>
            </a:r>
            <a:r>
              <a:rPr lang="en-US" b="1" dirty="0" smtClean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n-lt"/>
                <a:cs typeface="Calibri" pitchFamily="34" charset="0"/>
              </a:rPr>
              <a:t> </a:t>
            </a:r>
            <a:br>
              <a:rPr lang="en-US" b="1" dirty="0" smtClean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n-lt"/>
                <a:cs typeface="Calibri" pitchFamily="34" charset="0"/>
              </a:rPr>
            </a:br>
            <a:endParaRPr lang="en-US" sz="360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  <a:cs typeface="Arial"/>
            </a:endParaRPr>
          </a:p>
        </p:txBody>
      </p:sp>
      <p:pic>
        <p:nvPicPr>
          <p:cNvPr id="8" name="Picture 7" descr="dt_ppt_footer.psd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0" y="6247634"/>
            <a:ext cx="9144000" cy="619125"/>
          </a:xfrm>
          <a:prstGeom prst="rect">
            <a:avLst/>
          </a:prstGeom>
        </p:spPr>
      </p:pic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4267200" y="1676400"/>
            <a:ext cx="4724400" cy="4459055"/>
          </a:xfrm>
        </p:spPr>
        <p:txBody>
          <a:bodyPr>
            <a:normAutofit/>
          </a:bodyPr>
          <a:lstStyle/>
          <a:p>
            <a:pPr marL="365760" lvl="0" indent="-256032" algn="l">
              <a:spcBef>
                <a:spcPts val="0"/>
              </a:spcBef>
              <a:spcAft>
                <a:spcPts val="1200"/>
              </a:spcAft>
              <a:buClr>
                <a:schemeClr val="accent1"/>
              </a:buClr>
              <a:buSzPct val="68000"/>
              <a:defRPr/>
            </a:pPr>
            <a:r>
              <a:rPr lang="en-US" sz="260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Time Management (noun): </a:t>
            </a:r>
          </a:p>
          <a:p>
            <a:pPr marL="176213" lvl="0" algn="l"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SzPct val="68000"/>
              <a:defRPr/>
            </a:pPr>
            <a:r>
              <a:rPr lang="en-US" sz="2600" i="1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Dictionary.com: </a:t>
            </a:r>
            <a:r>
              <a:rPr lang="en-US" sz="260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“the analysis of how working hours are spent and the prioritization of tasks in order to maximize personal efficiency in the workplace”</a:t>
            </a:r>
          </a:p>
          <a:p>
            <a:pPr marL="365760" lvl="0" indent="-256032" algn="l"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SzPct val="68000"/>
              <a:defRPr/>
            </a:pPr>
            <a:endParaRPr lang="en-US" sz="2600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endParaRPr>
          </a:p>
          <a:p>
            <a:pPr marL="365760" lvl="0" indent="-256032" algn="l"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SzPct val="68000"/>
              <a:defRPr/>
            </a:pPr>
            <a:r>
              <a:rPr lang="en-US" sz="260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Time Management  (verb): </a:t>
            </a:r>
          </a:p>
          <a:p>
            <a:pPr marL="365760" lvl="0" algn="l">
              <a:spcBef>
                <a:spcPts val="0"/>
              </a:spcBef>
              <a:spcAft>
                <a:spcPts val="1200"/>
              </a:spcAft>
              <a:buClr>
                <a:schemeClr val="accent1"/>
              </a:buClr>
              <a:buSzPct val="68000"/>
              <a:defRPr/>
            </a:pPr>
            <a:r>
              <a:rPr lang="en-US" sz="2600" i="1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Kim Shepherd: </a:t>
            </a:r>
            <a:r>
              <a:rPr lang="en-US" sz="260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“Respect”</a:t>
            </a:r>
          </a:p>
          <a:p>
            <a:endParaRPr lang="en-US" sz="1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59463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mv="urn:schemas-microsoft-com:mac:vml">
      <p:transition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2853</TotalTime>
  <Words>491</Words>
  <Application>Microsoft Macintosh PowerPoint</Application>
  <PresentationFormat>On-screen Show (4:3)</PresentationFormat>
  <Paragraphs>143</Paragraphs>
  <Slides>23</Slides>
  <Notes>18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4" baseType="lpstr">
      <vt:lpstr>Office Theme</vt:lpstr>
      <vt:lpstr>Helping Career Changers &amp; Job Seekers Find Their Sweet Spot:  The Intersection Between Culture &amp; Talent</vt:lpstr>
      <vt:lpstr>  </vt:lpstr>
      <vt:lpstr>  “There is nothing common  about common sense”.  </vt:lpstr>
      <vt:lpstr>Cultural Shift</vt:lpstr>
      <vt:lpstr> Work-Life LIFE Balance </vt:lpstr>
      <vt:lpstr>The “Big Rocks” Theory </vt:lpstr>
      <vt:lpstr>  Design what you want…                or deal with what you get!  </vt:lpstr>
      <vt:lpstr> Great Culture Starts with R-E-S-P-E-C-T  </vt:lpstr>
      <vt:lpstr> Sit or Sing!  </vt:lpstr>
      <vt:lpstr>Great Culture is Fluent Tribal Speak</vt:lpstr>
      <vt:lpstr> DT Sticky Factors  </vt:lpstr>
      <vt:lpstr>PowerPoint Presentation</vt:lpstr>
      <vt:lpstr>  </vt:lpstr>
      <vt:lpstr> Great Culture Doesn’t Fear Mistakes  </vt:lpstr>
      <vt:lpstr> Great Culture Welcomes Like Family  </vt:lpstr>
      <vt:lpstr>Attract A Players There is No Plan B</vt:lpstr>
      <vt:lpstr>PowerPoint Presentation</vt:lpstr>
      <vt:lpstr>PowerPoint Presentation</vt:lpstr>
      <vt:lpstr>Really enjoyed meeting you and would be honored to have you as a part of the team. I’ll call you shortly to get your thoughts.</vt:lpstr>
      <vt:lpstr>Great Culture PIECES it Together</vt:lpstr>
      <vt:lpstr>PowerPoint Presentation</vt:lpstr>
      <vt:lpstr> Great Culture Takes Commitment  </vt:lpstr>
      <vt:lpstr>“Impossible is merely an opinion” Punch above your weight!</vt:lpstr>
    </vt:vector>
  </TitlesOfParts>
  <Company>Toshiba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Common Sense Tips for Building Cultural Glue</dc:title>
  <dc:creator>Kelly Graham</dc:creator>
  <cp:lastModifiedBy>Sharene Cleveland</cp:lastModifiedBy>
  <cp:revision>50</cp:revision>
  <dcterms:created xsi:type="dcterms:W3CDTF">2013-02-27T19:10:30Z</dcterms:created>
  <dcterms:modified xsi:type="dcterms:W3CDTF">2016-11-04T16:14:19Z</dcterms:modified>
</cp:coreProperties>
</file>