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56" r:id="rId2"/>
    <p:sldId id="257" r:id="rId3"/>
    <p:sldId id="262" r:id="rId4"/>
    <p:sldId id="357" r:id="rId5"/>
    <p:sldId id="346" r:id="rId6"/>
    <p:sldId id="263" r:id="rId7"/>
    <p:sldId id="345" r:id="rId8"/>
    <p:sldId id="264" r:id="rId9"/>
    <p:sldId id="258" r:id="rId10"/>
    <p:sldId id="267" r:id="rId11"/>
    <p:sldId id="266" r:id="rId12"/>
    <p:sldId id="347" r:id="rId13"/>
    <p:sldId id="348" r:id="rId14"/>
    <p:sldId id="265" r:id="rId15"/>
    <p:sldId id="349" r:id="rId16"/>
    <p:sldId id="354" r:id="rId17"/>
    <p:sldId id="276" r:id="rId18"/>
    <p:sldId id="277" r:id="rId19"/>
    <p:sldId id="278" r:id="rId20"/>
    <p:sldId id="350" r:id="rId21"/>
    <p:sldId id="268" r:id="rId22"/>
    <p:sldId id="269" r:id="rId23"/>
    <p:sldId id="339" r:id="rId24"/>
    <p:sldId id="351" r:id="rId25"/>
    <p:sldId id="270" r:id="rId26"/>
    <p:sldId id="340" r:id="rId27"/>
    <p:sldId id="271" r:id="rId28"/>
    <p:sldId id="341" r:id="rId29"/>
    <p:sldId id="352" r:id="rId30"/>
    <p:sldId id="328" r:id="rId31"/>
    <p:sldId id="366" r:id="rId32"/>
    <p:sldId id="359" r:id="rId33"/>
    <p:sldId id="361" r:id="rId34"/>
    <p:sldId id="360" r:id="rId35"/>
    <p:sldId id="297" r:id="rId36"/>
    <p:sldId id="373" r:id="rId37"/>
    <p:sldId id="318" r:id="rId38"/>
    <p:sldId id="342" r:id="rId39"/>
    <p:sldId id="324" r:id="rId40"/>
    <p:sldId id="374" r:id="rId41"/>
    <p:sldId id="332"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76" autoAdjust="0"/>
    <p:restoredTop sz="72601" autoAdjust="0"/>
  </p:normalViewPr>
  <p:slideViewPr>
    <p:cSldViewPr>
      <p:cViewPr varScale="1">
        <p:scale>
          <a:sx n="81" d="100"/>
          <a:sy n="81" d="100"/>
        </p:scale>
        <p:origin x="1134"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ACD9D-BA2D-4F44-9022-193C341A0CBF}" type="datetimeFigureOut">
              <a:rPr lang="en-US" smtClean="0"/>
              <a:pPr/>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3C38A-A2D0-43BF-AB81-CA69B710A82D}" type="slidenum">
              <a:rPr lang="en-US" smtClean="0"/>
              <a:pPr/>
              <a:t>‹#›</a:t>
            </a:fld>
            <a:endParaRPr lang="en-US"/>
          </a:p>
        </p:txBody>
      </p:sp>
    </p:spTree>
    <p:extLst>
      <p:ext uri="{BB962C8B-B14F-4D97-AF65-F5344CB8AC3E}">
        <p14:creationId xmlns:p14="http://schemas.microsoft.com/office/powerpoint/2010/main" val="376691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NEED A LOGO HERE</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long have</a:t>
            </a:r>
            <a:r>
              <a:rPr lang="en-US" baseline="0" dirty="0"/>
              <a:t> you tried and what have you tried.  I want this and really excite me.</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took a 30 Day vacation, meet the most amazing people like Jack Canfield and I am living the ultimate dream job with </a:t>
            </a:r>
            <a:r>
              <a:rPr lang="en-US" dirty="0" err="1"/>
              <a:t>with</a:t>
            </a:r>
            <a:r>
              <a:rPr lang="en-US" dirty="0"/>
              <a:t> my husband and family. </a:t>
            </a:r>
          </a:p>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19</a:t>
            </a:fld>
            <a:endParaRPr lang="en-US"/>
          </a:p>
        </p:txBody>
      </p:sp>
    </p:spTree>
    <p:extLst>
      <p:ext uri="{BB962C8B-B14F-4D97-AF65-F5344CB8AC3E}">
        <p14:creationId xmlns:p14="http://schemas.microsoft.com/office/powerpoint/2010/main" val="47632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Too</a:t>
            </a:r>
            <a:r>
              <a:rPr lang="en-US" baseline="0" dirty="0"/>
              <a:t> Much Fun</a:t>
            </a:r>
          </a:p>
          <a:p>
            <a:r>
              <a:rPr lang="en-US" baseline="0" dirty="0"/>
              <a:t>Not talked to family 23 years</a:t>
            </a:r>
          </a:p>
          <a:p>
            <a:r>
              <a:rPr lang="en-US" baseline="0" dirty="0" err="1"/>
              <a:t>Presental</a:t>
            </a:r>
            <a:r>
              <a:rPr lang="en-US" baseline="0" dirty="0"/>
              <a:t> UPS Global – not like anything else use to</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THE SUPPORT SCREEN</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me share a story of a young man in his early years at school he describes himself as quiet and having no friends. He struggled for many years with a learning disability, dyslexia which in school he was considered disturbed and had behavior issues. It wasn't all downhill for Jim. First, he had to work around his learning disability, dyslexia, to succeed in school. He did this by developing a phenomenal memory.</a:t>
            </a:r>
          </a:p>
          <a:p>
            <a:r>
              <a:rPr lang="en-US" sz="1200" kern="1200" dirty="0">
                <a:solidFill>
                  <a:schemeClr val="tx1"/>
                </a:solidFill>
                <a:effectLst/>
                <a:latin typeface="+mn-lt"/>
                <a:ea typeface="+mn-ea"/>
                <a:cs typeface="+mn-cs"/>
              </a:rPr>
              <a:t>Thank goodness hiss dad tended to encourage his craziness, his mom was alarmed and often sent him to his room. No problem -  He loved practicing silly stuff in front of the mirror. He was great at making people laugh.</a:t>
            </a:r>
          </a:p>
          <a:p>
            <a:r>
              <a:rPr lang="en-US" sz="1200" kern="1200" dirty="0">
                <a:solidFill>
                  <a:schemeClr val="tx1"/>
                </a:solidFill>
                <a:effectLst/>
                <a:latin typeface="+mn-lt"/>
                <a:ea typeface="+mn-ea"/>
                <a:cs typeface="+mn-cs"/>
              </a:rPr>
              <a:t>His family lived in a rough district with lots of low-rent townhouses. By the tenth grade he was trying to juggle eight-hour night shifts at the factory with school during the day. He was so exhausted that he couldn't understand what his teachers were talking about. He didn't have any friends at school and feared that anyone getting close might find discover his embarrassing poverty. With little learning and no relationships, he felt that school was getting him nowhere. He called it quits at 16.</a:t>
            </a:r>
          </a:p>
          <a:p>
            <a:r>
              <a:rPr lang="en-US" sz="1200" kern="1200" dirty="0">
                <a:solidFill>
                  <a:schemeClr val="tx1"/>
                </a:solidFill>
                <a:effectLst/>
                <a:latin typeface="+mn-lt"/>
                <a:ea typeface="+mn-ea"/>
                <a:cs typeface="+mn-cs"/>
              </a:rPr>
              <a:t>His family decided that their surroundings were taking them the wrong direction, so they packed up and moved to Canada with no job in sight. His parents and two siblings lived in a beat-up yellow Volkswagen camper van for a full eight months, parking in campgrounds.</a:t>
            </a:r>
          </a:p>
          <a:p>
            <a:r>
              <a:rPr lang="en-US" sz="1200" kern="1200" dirty="0">
                <a:solidFill>
                  <a:schemeClr val="tx1"/>
                </a:solidFill>
                <a:effectLst/>
                <a:latin typeface="+mn-lt"/>
                <a:ea typeface="+mn-ea"/>
                <a:cs typeface="+mn-cs"/>
              </a:rPr>
              <a:t>You can imagine his emotional baggage - the loss of his teen years, feeling intellectually backward, the embarrassment and hardship of poverty. </a:t>
            </a:r>
          </a:p>
          <a:p>
            <a:r>
              <a:rPr lang="en-US" sz="1200" kern="1200" dirty="0">
                <a:solidFill>
                  <a:schemeClr val="tx1"/>
                </a:solidFill>
                <a:effectLst/>
                <a:latin typeface="+mn-lt"/>
                <a:ea typeface="+mn-ea"/>
                <a:cs typeface="+mn-cs"/>
              </a:rPr>
              <a:t>Over time he learned to use his hard times and set-backs to motivate him to try harder. He could have turned to drugs and drinking. Instead, he channeled his energies to making something special out of his life. </a:t>
            </a:r>
          </a:p>
          <a:p>
            <a:pPr fontAlgn="base"/>
            <a:r>
              <a:rPr lang="en-US" sz="1200" kern="1200" dirty="0">
                <a:solidFill>
                  <a:schemeClr val="tx1"/>
                </a:solidFill>
                <a:effectLst/>
                <a:latin typeface="+mn-lt"/>
                <a:ea typeface="+mn-ea"/>
                <a:cs typeface="+mn-cs"/>
              </a:rPr>
              <a:t>Through lots of life trial and error to make it, he ventured to Hollywood. He shares that thinking and believing was something he practiced often. He would drive up and sit in his car on top of the mountain, look out at the city, stretch out his arms, and say, “Everyone wants to work with me. I’m a good actor. I have all kinds of great movie offers.”</a:t>
            </a:r>
          </a:p>
          <a:p>
            <a:pPr fontAlgn="base"/>
            <a:r>
              <a:rPr lang="en-US" sz="1200" kern="1200" dirty="0">
                <a:solidFill>
                  <a:schemeClr val="tx1"/>
                </a:solidFill>
                <a:effectLst/>
                <a:latin typeface="+mn-lt"/>
                <a:ea typeface="+mn-ea"/>
                <a:cs typeface="+mn-cs"/>
              </a:rPr>
              <a:t>He would just repeat these things over and over, literally convincing himself that he had a couple of movies lined up. He’d drive down that hill, ready to take the world on, going, “Movie offers are out there for me, I just don’t hear them yet.”</a:t>
            </a:r>
          </a:p>
          <a:p>
            <a:pPr fontAlgn="base"/>
            <a:r>
              <a:rPr lang="en-US" sz="1200" kern="1200" dirty="0">
                <a:solidFill>
                  <a:schemeClr val="tx1"/>
                </a:solidFill>
                <a:effectLst/>
                <a:latin typeface="+mn-lt"/>
                <a:ea typeface="+mn-ea"/>
                <a:cs typeface="+mn-cs"/>
              </a:rPr>
              <a:t>Around 1990, when he was a struggling young Canadian comic trying to make his way in Los Angeles, he drove his old Toyota up to the top of the mountain. While sitting there looking at the city below and dreaming of his future, he wrote himself a check for $10 million, dated it Thanksgiving 1995, added the notation “for acting services rendered,” and carried it in his wallet from that day forth.</a:t>
            </a:r>
          </a:p>
          <a:p>
            <a:pPr fontAlgn="base"/>
            <a:r>
              <a:rPr lang="en-US" sz="1200" kern="1200" dirty="0">
                <a:solidFill>
                  <a:schemeClr val="tx1"/>
                </a:solidFill>
                <a:effectLst/>
                <a:latin typeface="+mn-lt"/>
                <a:ea typeface="+mn-ea"/>
                <a:cs typeface="+mn-cs"/>
              </a:rPr>
              <a:t>The rest, as they say, is history. He’s thinking and believing eventually paid off, and by 1995, after the huge box office success of Ace Ventura his first check was $10M Today after: Pet Detective, The Mask, and Dumb &amp; Dumber and more his asking price had risen to $20 million per picture. You know this person to Jim Carey.</a:t>
            </a:r>
          </a:p>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23</a:t>
            </a:fld>
            <a:endParaRPr lang="en-US"/>
          </a:p>
        </p:txBody>
      </p:sp>
    </p:spTree>
    <p:extLst>
      <p:ext uri="{BB962C8B-B14F-4D97-AF65-F5344CB8AC3E}">
        <p14:creationId xmlns:p14="http://schemas.microsoft.com/office/powerpoint/2010/main" val="246306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matter where we come from, what education we have, what we’ve done. What matters is we continue to look at what we want from life and with determination to continue to look forward and focus on solution. Someone that set the stage for this and who I reference often and is an inspiration for me is  Thomas Edison. Do you recall how many tries it took him before he invented the light bulb? 10,000</a:t>
            </a:r>
          </a:p>
          <a:p>
            <a:endParaRPr lang="en-US" dirty="0"/>
          </a:p>
          <a:p>
            <a:r>
              <a:rPr lang="en-US" dirty="0"/>
              <a:t>Ironically, Spielberg was rejected from the University of Southern California School of Theater, Film and Television three times. He was eventually accepted by another school, a school which he dropped out of to pursue directing. In 2002, Spielberg finally completed his BA. Where is he today?</a:t>
            </a:r>
          </a:p>
          <a:p>
            <a:endParaRPr lang="en-US" dirty="0"/>
          </a:p>
          <a:p>
            <a:r>
              <a:rPr lang="en-US" dirty="0"/>
              <a:t>K. Rowling was rejected by about 12 different publishers. What of Harry Potter?</a:t>
            </a:r>
          </a:p>
          <a:p>
            <a:endParaRPr lang="en-US" dirty="0"/>
          </a:p>
          <a:p>
            <a:r>
              <a:rPr lang="en-US" sz="1200" b="0" i="0" kern="1200" dirty="0">
                <a:solidFill>
                  <a:schemeClr val="tx1"/>
                </a:solidFill>
                <a:effectLst/>
                <a:latin typeface="+mn-lt"/>
                <a:ea typeface="+mn-ea"/>
                <a:cs typeface="+mn-cs"/>
              </a:rPr>
              <a:t>Walt Disney was fired from a local newspaper, the Kansas City Star.</a:t>
            </a:r>
          </a:p>
          <a:p>
            <a:r>
              <a:rPr lang="en-US" sz="1200" b="0" i="0" kern="1200" dirty="0">
                <a:solidFill>
                  <a:schemeClr val="tx1"/>
                </a:solidFill>
                <a:effectLst/>
                <a:latin typeface="+mn-lt"/>
                <a:ea typeface="+mn-ea"/>
                <a:cs typeface="+mn-cs"/>
              </a:rPr>
              <a:t>Apparently he "lacked imagination and had no good ideas." I think multiple generations of children will have something to say about that.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Jack Canfield, publishers rejected his crazy idea of “Chicken Soup of the Soul” 120 times. Today is written in 144 versions.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did they all have? Solution focus or what I call Focus Forward.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25</a:t>
            </a:fld>
            <a:endParaRPr lang="en-US"/>
          </a:p>
        </p:txBody>
      </p:sp>
    </p:spTree>
    <p:extLst>
      <p:ext uri="{BB962C8B-B14F-4D97-AF65-F5344CB8AC3E}">
        <p14:creationId xmlns:p14="http://schemas.microsoft.com/office/powerpoint/2010/main" val="24025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 DO NOT TEACH!   Didn’t talk</a:t>
            </a:r>
            <a:r>
              <a:rPr lang="en-US" baseline="0" dirty="0"/>
              <a:t> to family -  Argument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26</a:t>
            </a:fld>
            <a:endParaRPr lang="en-US"/>
          </a:p>
        </p:txBody>
      </p:sp>
    </p:spTree>
    <p:extLst>
      <p:ext uri="{BB962C8B-B14F-4D97-AF65-F5344CB8AC3E}">
        <p14:creationId xmlns:p14="http://schemas.microsoft.com/office/powerpoint/2010/main" val="416007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Actor, Book,</a:t>
            </a:r>
            <a:r>
              <a:rPr lang="en-US" baseline="0" dirty="0"/>
              <a:t>  All had support - </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Tell Stories, Don’t Teach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Weight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New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28</a:t>
            </a:fld>
            <a:endParaRPr lang="en-US"/>
          </a:p>
        </p:txBody>
      </p:sp>
    </p:spTree>
    <p:extLst>
      <p:ext uri="{BB962C8B-B14F-4D97-AF65-F5344CB8AC3E}">
        <p14:creationId xmlns:p14="http://schemas.microsoft.com/office/powerpoint/2010/main" val="131406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Today</a:t>
            </a:r>
          </a:p>
        </p:txBody>
      </p:sp>
      <p:sp>
        <p:nvSpPr>
          <p:cNvPr id="4" name="Slide Number Placeholder 3"/>
          <p:cNvSpPr>
            <a:spLocks noGrp="1"/>
          </p:cNvSpPr>
          <p:nvPr>
            <p:ph type="sldNum" sz="quarter" idx="10"/>
          </p:nvPr>
        </p:nvSpPr>
        <p:spPr/>
        <p:txBody>
          <a:bodyPr/>
          <a:lstStyle/>
          <a:p>
            <a:fld id="{02A3C38A-A2D0-43BF-AB81-CA69B710A82D}"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 17 years</a:t>
            </a:r>
          </a:p>
          <a:p>
            <a:r>
              <a:rPr lang="en-US" dirty="0"/>
              <a:t>Rob – Changed Career, increased income, speaking out, attracting clients</a:t>
            </a:r>
          </a:p>
          <a:p>
            <a:r>
              <a:rPr lang="en-US" dirty="0"/>
              <a:t>Goals – </a:t>
            </a:r>
            <a:r>
              <a:rPr lang="en-US" dirty="0" err="1"/>
              <a:t>Parkensons</a:t>
            </a:r>
            <a:r>
              <a:rPr lang="en-US" dirty="0"/>
              <a:t> </a:t>
            </a:r>
          </a:p>
          <a:p>
            <a:r>
              <a:rPr lang="en-US" dirty="0"/>
              <a:t>Goals – Boston </a:t>
            </a:r>
            <a:r>
              <a:rPr lang="en-US" dirty="0" err="1"/>
              <a:t>Marathan</a:t>
            </a:r>
            <a:r>
              <a:rPr lang="en-US" dirty="0"/>
              <a:t> </a:t>
            </a:r>
          </a:p>
          <a:p>
            <a:r>
              <a:rPr lang="en-US" dirty="0"/>
              <a:t>Freedom – Be yourself</a:t>
            </a:r>
          </a:p>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29</a:t>
            </a:fld>
            <a:endParaRPr lang="en-US"/>
          </a:p>
        </p:txBody>
      </p:sp>
    </p:spTree>
    <p:extLst>
      <p:ext uri="{BB962C8B-B14F-4D97-AF65-F5344CB8AC3E}">
        <p14:creationId xmlns:p14="http://schemas.microsoft.com/office/powerpoint/2010/main" val="51428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SAMPLE</a:t>
            </a:r>
            <a:r>
              <a:rPr lang="en-US" baseline="0" dirty="0"/>
              <a:t> TESTIMONIAL&gt; _GINA NOTE – You can read more of her testimonial which isn’t featured but need to keep the amount of text on the page short.  In the testimonials, you need to focus on results the people are getting and the one or two things where they are excelling at. </a:t>
            </a:r>
          </a:p>
          <a:p>
            <a:endParaRPr lang="en-US" baseline="0" dirty="0"/>
          </a:p>
          <a:p>
            <a:r>
              <a:rPr lang="en-US" baseline="0" dirty="0"/>
              <a:t>For her it’s letting things go and assertiveness.    You get the idea</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GINA NOTE -  Ask the question here -  Would you agree,</a:t>
            </a:r>
            <a:r>
              <a:rPr lang="en-US" baseline="0" dirty="0"/>
              <a:t> this </a:t>
            </a:r>
            <a:r>
              <a:rPr lang="en-US" dirty="0"/>
              <a:t> been time well</a:t>
            </a:r>
            <a:r>
              <a:rPr lang="en-US" baseline="0" dirty="0"/>
              <a:t> spent</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33</a:t>
            </a:fld>
            <a:endParaRPr lang="en-US"/>
          </a:p>
        </p:txBody>
      </p:sp>
    </p:spTree>
    <p:extLst>
      <p:ext uri="{BB962C8B-B14F-4D97-AF65-F5344CB8AC3E}">
        <p14:creationId xmlns:p14="http://schemas.microsoft.com/office/powerpoint/2010/main" val="1152428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take notice for a moment, you been stuck or struggling. You know this is for you, and this is exactly what you need. Are you ready to dive deeper?</a:t>
            </a:r>
          </a:p>
        </p:txBody>
      </p:sp>
      <p:sp>
        <p:nvSpPr>
          <p:cNvPr id="4" name="Slide Number Placeholder 3"/>
          <p:cNvSpPr>
            <a:spLocks noGrp="1"/>
          </p:cNvSpPr>
          <p:nvPr>
            <p:ph type="sldNum" sz="quarter" idx="10"/>
          </p:nvPr>
        </p:nvSpPr>
        <p:spPr/>
        <p:txBody>
          <a:bodyPr/>
          <a:lstStyle/>
          <a:p>
            <a:fld id="{02A3C38A-A2D0-43BF-AB81-CA69B710A82D}" type="slidenum">
              <a:rPr lang="en-US" smtClean="0"/>
              <a:pPr/>
              <a:t>35</a:t>
            </a:fld>
            <a:endParaRPr lang="en-US"/>
          </a:p>
        </p:txBody>
      </p:sp>
    </p:spTree>
    <p:extLst>
      <p:ext uri="{BB962C8B-B14F-4D97-AF65-F5344CB8AC3E}">
        <p14:creationId xmlns:p14="http://schemas.microsoft.com/office/powerpoint/2010/main" val="3246424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38</a:t>
            </a:fld>
            <a:endParaRPr lang="en-US"/>
          </a:p>
        </p:txBody>
      </p:sp>
    </p:spTree>
    <p:extLst>
      <p:ext uri="{BB962C8B-B14F-4D97-AF65-F5344CB8AC3E}">
        <p14:creationId xmlns:p14="http://schemas.microsoft.com/office/powerpoint/2010/main" val="3676614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Want to see the need for this – Something</a:t>
            </a:r>
            <a:r>
              <a:rPr lang="en-US" baseline="0" dirty="0"/>
              <a:t> special for you.</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webinar – they will take a minute and write a dream – what is that they will do.  Will interact -  Experiential Learning – Think it and share -   Doing something.   Taking a step forward -   Not judge, or say just to hear it.   </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9</a:t>
            </a:fld>
            <a:endParaRPr lang="en-US"/>
          </a:p>
        </p:txBody>
      </p:sp>
    </p:spTree>
    <p:extLst>
      <p:ext uri="{BB962C8B-B14F-4D97-AF65-F5344CB8AC3E}">
        <p14:creationId xmlns:p14="http://schemas.microsoft.com/office/powerpoint/2010/main" val="180920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Living life by default – and over an over again.    </a:t>
            </a:r>
          </a:p>
        </p:txBody>
      </p:sp>
      <p:sp>
        <p:nvSpPr>
          <p:cNvPr id="4" name="Slide Number Placeholder 3"/>
          <p:cNvSpPr>
            <a:spLocks noGrp="1"/>
          </p:cNvSpPr>
          <p:nvPr>
            <p:ph type="sldNum" sz="quarter" idx="10"/>
          </p:nvPr>
        </p:nvSpPr>
        <p:spPr/>
        <p:txBody>
          <a:bodyPr/>
          <a:lstStyle/>
          <a:p>
            <a:fld id="{02A3C38A-A2D0-43BF-AB81-CA69B710A82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GINA NOTE - Might consider turning</a:t>
            </a:r>
            <a:r>
              <a:rPr lang="en-US" baseline="0" dirty="0"/>
              <a:t> this into two slides with pictures </a:t>
            </a:r>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What I Discovered in the Processes</a:t>
            </a:r>
          </a:p>
          <a:p>
            <a:endParaRPr lang="en-US" dirty="0"/>
          </a:p>
        </p:txBody>
      </p:sp>
      <p:sp>
        <p:nvSpPr>
          <p:cNvPr id="4" name="Slide Number Placeholder 3"/>
          <p:cNvSpPr>
            <a:spLocks noGrp="1"/>
          </p:cNvSpPr>
          <p:nvPr>
            <p:ph type="sldNum" sz="quarter" idx="10"/>
          </p:nvPr>
        </p:nvSpPr>
        <p:spPr/>
        <p:txBody>
          <a:bodyPr/>
          <a:lstStyle/>
          <a:p>
            <a:fld id="{02A3C38A-A2D0-43BF-AB81-CA69B710A82D}"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it hard</a:t>
            </a:r>
          </a:p>
        </p:txBody>
      </p:sp>
      <p:sp>
        <p:nvSpPr>
          <p:cNvPr id="4" name="Slide Number Placeholder 3"/>
          <p:cNvSpPr>
            <a:spLocks noGrp="1"/>
          </p:cNvSpPr>
          <p:nvPr>
            <p:ph type="sldNum" sz="quarter" idx="10"/>
          </p:nvPr>
        </p:nvSpPr>
        <p:spPr/>
        <p:txBody>
          <a:bodyPr/>
          <a:lstStyle/>
          <a:p>
            <a:fld id="{02A3C38A-A2D0-43BF-AB81-CA69B710A82D}" type="slidenum">
              <a:rPr lang="en-US" smtClean="0"/>
              <a:pPr/>
              <a:t>14</a:t>
            </a:fld>
            <a:endParaRPr lang="en-US"/>
          </a:p>
        </p:txBody>
      </p:sp>
    </p:spTree>
    <p:extLst>
      <p:ext uri="{BB962C8B-B14F-4D97-AF65-F5344CB8AC3E}">
        <p14:creationId xmlns:p14="http://schemas.microsoft.com/office/powerpoint/2010/main" val="2690230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605254-5A1A-45DE-A73C-B75FDE8731EA}"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605254-5A1A-45DE-A73C-B75FDE8731EA}"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605254-5A1A-45DE-A73C-B75FDE8731EA}"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605254-5A1A-45DE-A73C-B75FDE8731EA}"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605254-5A1A-45DE-A73C-B75FDE8731EA}"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605254-5A1A-45DE-A73C-B75FDE8731EA}"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605254-5A1A-45DE-A73C-B75FDE8731EA}" type="datetimeFigureOut">
              <a:rPr lang="en-US" smtClean="0"/>
              <a:pPr/>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605254-5A1A-45DE-A73C-B75FDE8731EA}" type="datetimeFigureOut">
              <a:rPr lang="en-US" smtClean="0"/>
              <a:pPr/>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05254-5A1A-45DE-A73C-B75FDE8731EA}" type="datetimeFigureOut">
              <a:rPr lang="en-US" smtClean="0"/>
              <a:pPr/>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605254-5A1A-45DE-A73C-B75FDE8731EA}"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605254-5A1A-45DE-A73C-B75FDE8731EA}"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1044F-1BE9-41E4-871B-97E4A42637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605254-5A1A-45DE-A73C-B75FDE8731EA}" type="datetimeFigureOut">
              <a:rPr lang="en-US" smtClean="0"/>
              <a:pPr/>
              <a:t>4/11/2017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B41044F-1BE9-41E4-871B-97E4A42637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735930"/>
          </a:xfrm>
        </p:spPr>
        <p:txBody>
          <a:bodyPr>
            <a:normAutofit fontScale="90000"/>
          </a:bodyPr>
          <a:lstStyle/>
          <a:p>
            <a:r>
              <a:rPr lang="en-US" dirty="0"/>
              <a:t>HARNESS YOUR POTENTIAL</a:t>
            </a:r>
            <a:br>
              <a:rPr lang="en-US" dirty="0"/>
            </a:br>
            <a:br>
              <a:rPr lang="en-US" dirty="0"/>
            </a:br>
            <a:endParaRPr lang="en-US" dirty="0"/>
          </a:p>
        </p:txBody>
      </p:sp>
      <p:sp>
        <p:nvSpPr>
          <p:cNvPr id="3" name="Subtitle 2"/>
          <p:cNvSpPr>
            <a:spLocks noGrp="1"/>
          </p:cNvSpPr>
          <p:nvPr>
            <p:ph type="subTitle" idx="1"/>
          </p:nvPr>
        </p:nvSpPr>
        <p:spPr>
          <a:xfrm>
            <a:off x="1371600" y="3486150"/>
            <a:ext cx="6400800" cy="742950"/>
          </a:xfrm>
        </p:spPr>
        <p:txBody>
          <a:bodyPr/>
          <a:lstStyle/>
          <a:p>
            <a:r>
              <a:rPr lang="en-US" dirty="0"/>
              <a:t>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0" y="1809750"/>
            <a:ext cx="6248400" cy="2108958"/>
          </a:xfrm>
          <a:prstGeom prst="rect">
            <a:avLst/>
          </a:prstGeom>
        </p:spPr>
        <p:txBody>
          <a:bodyPr vert="horz" lIns="91440" tIns="45720" rIns="91440" bIns="45720" rtlCol="0" anchor="ctr">
            <a:noAutofit/>
          </a:bodyPr>
          <a:lstStyle/>
          <a:p>
            <a:pPr marL="342900" marR="0" lvl="0" indent="-342900" defTabSz="914400" rtl="0" eaLnBrk="1" fontAlgn="auto" latinLnBrk="0" hangingPunct="1">
              <a:lnSpc>
                <a:spcPct val="150000"/>
              </a:lnSpc>
              <a:spcBef>
                <a:spcPct val="0"/>
              </a:spcBef>
              <a:spcAft>
                <a:spcPts val="0"/>
              </a:spcAft>
              <a:buClrTx/>
              <a:buSzTx/>
              <a:buFont typeface="Arial" pitchFamily="34" charset="0"/>
              <a:buChar char="•"/>
              <a:tabLst/>
              <a:defRPr/>
            </a:pPr>
            <a:r>
              <a:rPr lang="en-US" sz="2800" dirty="0">
                <a:latin typeface="+mj-lt"/>
                <a:ea typeface="+mj-ea"/>
                <a:cs typeface="+mj-cs"/>
              </a:rPr>
              <a:t>Born in an unwed mothers home</a:t>
            </a:r>
          </a:p>
          <a:p>
            <a:pPr marL="342900" marR="0" lvl="0" indent="-342900" defTabSz="914400" rtl="0" eaLnBrk="1" fontAlgn="auto" latinLnBrk="0" hangingPunct="1">
              <a:lnSpc>
                <a:spcPct val="150000"/>
              </a:lnSpc>
              <a:spcBef>
                <a:spcPct val="0"/>
              </a:spcBef>
              <a:spcAft>
                <a:spcPts val="0"/>
              </a:spcAft>
              <a:buClrTx/>
              <a:buSzTx/>
              <a:buFont typeface="Arial" pitchFamily="34" charset="0"/>
              <a:buChar char="•"/>
              <a:tabLst/>
              <a:defRPr/>
            </a:pPr>
            <a:r>
              <a:rPr lang="en-US" sz="2800" dirty="0">
                <a:latin typeface="+mj-lt"/>
                <a:ea typeface="+mj-ea"/>
                <a:cs typeface="+mj-cs"/>
              </a:rPr>
              <a:t>Poor choices</a:t>
            </a:r>
          </a:p>
          <a:p>
            <a:pPr marL="342900" marR="0" lvl="0" indent="-342900" defTabSz="914400" rtl="0" eaLnBrk="1" fontAlgn="auto" latinLnBrk="0" hangingPunct="1">
              <a:lnSpc>
                <a:spcPct val="150000"/>
              </a:lnSpc>
              <a:spcBef>
                <a:spcPct val="0"/>
              </a:spcBef>
              <a:spcAft>
                <a:spcPts val="0"/>
              </a:spcAft>
              <a:buClrTx/>
              <a:buSzTx/>
              <a:buFont typeface="Arial" pitchFamily="34" charset="0"/>
              <a:buChar char="•"/>
              <a:tabLst/>
              <a:defRPr/>
            </a:pPr>
            <a:r>
              <a:rPr lang="en-US" sz="2800" dirty="0">
                <a:latin typeface="+mj-lt"/>
                <a:ea typeface="+mj-ea"/>
                <a:cs typeface="+mj-cs"/>
              </a:rPr>
              <a:t>Left friends behind</a:t>
            </a:r>
          </a:p>
          <a:p>
            <a:pPr marL="342900" marR="0" lvl="0" indent="-342900" defTabSz="914400" rtl="0" eaLnBrk="1" fontAlgn="auto" latinLnBrk="0" hangingPunct="1">
              <a:lnSpc>
                <a:spcPct val="150000"/>
              </a:lnSpc>
              <a:spcBef>
                <a:spcPct val="0"/>
              </a:spcBef>
              <a:spcAft>
                <a:spcPts val="0"/>
              </a:spcAft>
              <a:buClrTx/>
              <a:buSzTx/>
              <a:buFont typeface="Arial" pitchFamily="34" charset="0"/>
              <a:buChar char="•"/>
              <a:tabLst/>
              <a:defRPr/>
            </a:pPr>
            <a:r>
              <a:rPr lang="en-US" sz="2800" dirty="0">
                <a:latin typeface="+mj-lt"/>
                <a:ea typeface="+mj-ea"/>
                <a:cs typeface="+mj-cs"/>
              </a:rPr>
              <a:t>Worked 24/7</a:t>
            </a:r>
          </a:p>
          <a:p>
            <a:pPr marL="342900" marR="0" lvl="0" indent="-342900" defTabSz="914400" rtl="0" eaLnBrk="1" fontAlgn="auto" latinLnBrk="0" hangingPunct="1">
              <a:lnSpc>
                <a:spcPct val="150000"/>
              </a:lnSpc>
              <a:spcBef>
                <a:spcPct val="0"/>
              </a:spcBef>
              <a:spcAft>
                <a:spcPts val="0"/>
              </a:spcAft>
              <a:buClrTx/>
              <a:buSzTx/>
              <a:buFont typeface="Arial" pitchFamily="34" charset="0"/>
              <a:buChar char="•"/>
              <a:tabLst/>
              <a:defRPr/>
            </a:pPr>
            <a:r>
              <a:rPr lang="en-US" sz="2800" dirty="0">
                <a:latin typeface="+mj-lt"/>
                <a:ea typeface="+mj-ea"/>
                <a:cs typeface="+mj-cs"/>
              </a:rPr>
              <a:t>Felt very alone</a:t>
            </a:r>
            <a:endParaRPr lang="en-US" sz="4000" dirty="0">
              <a:latin typeface="+mj-lt"/>
              <a:ea typeface="+mj-ea"/>
              <a:cs typeface="+mj-cs"/>
            </a:endParaRPr>
          </a:p>
        </p:txBody>
      </p:sp>
      <p:sp>
        <p:nvSpPr>
          <p:cNvPr id="2" name="TextBox 1"/>
          <p:cNvSpPr txBox="1"/>
          <p:nvPr/>
        </p:nvSpPr>
        <p:spPr>
          <a:xfrm>
            <a:off x="914400" y="285750"/>
            <a:ext cx="7772400" cy="769441"/>
          </a:xfrm>
          <a:prstGeom prst="rect">
            <a:avLst/>
          </a:prstGeom>
          <a:noFill/>
        </p:spPr>
        <p:txBody>
          <a:bodyPr wrap="square" rtlCol="0">
            <a:spAutoFit/>
          </a:bodyPr>
          <a:lstStyle/>
          <a:p>
            <a:r>
              <a:rPr lang="en-US" sz="4400" b="1" dirty="0"/>
              <a:t>Life Didn’t Start Out Like Most</a:t>
            </a:r>
          </a:p>
        </p:txBody>
      </p:sp>
      <p:pic>
        <p:nvPicPr>
          <p:cNvPr id="3" name="Picture 2"/>
          <p:cNvPicPr>
            <a:picLocks noChangeAspect="1"/>
          </p:cNvPicPr>
          <p:nvPr/>
        </p:nvPicPr>
        <p:blipFill>
          <a:blip r:embed="rId2" cstate="print"/>
          <a:stretch>
            <a:fillRect/>
          </a:stretch>
        </p:blipFill>
        <p:spPr>
          <a:xfrm>
            <a:off x="228600" y="1504950"/>
            <a:ext cx="3505200" cy="2895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liff\AppData\Local\Microsoft\Windows\INetCache\IE\KH4COUR0\164-moving-forward-389[1].jpg"/>
          <p:cNvPicPr>
            <a:picLocks noChangeAspect="1" noChangeArrowheads="1"/>
          </p:cNvPicPr>
          <p:nvPr/>
        </p:nvPicPr>
        <p:blipFill>
          <a:blip r:embed="rId3" cstate="print"/>
          <a:srcRect/>
          <a:stretch>
            <a:fillRect/>
          </a:stretch>
        </p:blipFill>
        <p:spPr bwMode="auto">
          <a:xfrm>
            <a:off x="23689" y="0"/>
            <a:ext cx="9096622" cy="5143500"/>
          </a:xfrm>
          <a:prstGeom prst="rect">
            <a:avLst/>
          </a:prstGeom>
          <a:noFill/>
        </p:spPr>
      </p:pic>
      <p:sp>
        <p:nvSpPr>
          <p:cNvPr id="9" name="Title 6"/>
          <p:cNvSpPr txBox="1">
            <a:spLocks/>
          </p:cNvSpPr>
          <p:nvPr/>
        </p:nvSpPr>
        <p:spPr>
          <a:xfrm>
            <a:off x="533400" y="1276350"/>
            <a:ext cx="8229600" cy="3752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b="1" dirty="0">
              <a:latin typeface="+mj-lt"/>
              <a:ea typeface="+mj-ea"/>
              <a:cs typeface="+mj-cs"/>
            </a:endParaRPr>
          </a:p>
        </p:txBody>
      </p:sp>
      <p:sp>
        <p:nvSpPr>
          <p:cNvPr id="2" name="TextBox 1"/>
          <p:cNvSpPr txBox="1"/>
          <p:nvPr/>
        </p:nvSpPr>
        <p:spPr>
          <a:xfrm>
            <a:off x="2057400" y="209550"/>
            <a:ext cx="5943600" cy="769441"/>
          </a:xfrm>
          <a:prstGeom prst="rect">
            <a:avLst/>
          </a:prstGeom>
          <a:noFill/>
        </p:spPr>
        <p:txBody>
          <a:bodyPr wrap="square" rtlCol="0">
            <a:spAutoFit/>
          </a:bodyPr>
          <a:lstStyle/>
          <a:p>
            <a:r>
              <a:rPr lang="en-US" sz="4400" b="1" dirty="0"/>
              <a:t>Finally Figured It Out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Without College</a:t>
            </a:r>
          </a:p>
        </p:txBody>
      </p:sp>
      <p:sp>
        <p:nvSpPr>
          <p:cNvPr id="3" name="Content Placeholder 2"/>
          <p:cNvSpPr>
            <a:spLocks noGrp="1"/>
          </p:cNvSpPr>
          <p:nvPr>
            <p:ph idx="1"/>
          </p:nvPr>
        </p:nvSpPr>
        <p:spPr>
          <a:xfrm>
            <a:off x="457200" y="1047750"/>
            <a:ext cx="8229600" cy="3810000"/>
          </a:xfrm>
        </p:spPr>
        <p:txBody>
          <a:bodyPr>
            <a:normAutofit fontScale="62500" lnSpcReduction="20000"/>
          </a:bodyPr>
          <a:lstStyle/>
          <a:p>
            <a:pPr lvl="0">
              <a:lnSpc>
                <a:spcPct val="170000"/>
              </a:lnSpc>
              <a:spcBef>
                <a:spcPct val="0"/>
              </a:spcBef>
              <a:defRPr/>
            </a:pPr>
            <a:r>
              <a:rPr lang="en-US" dirty="0"/>
              <a:t>Entrepreneur in Real Estate for over 25 years. </a:t>
            </a:r>
          </a:p>
          <a:p>
            <a:pPr lvl="0">
              <a:lnSpc>
                <a:spcPct val="170000"/>
              </a:lnSpc>
              <a:spcBef>
                <a:spcPct val="0"/>
              </a:spcBef>
              <a:defRPr/>
            </a:pPr>
            <a:r>
              <a:rPr lang="en-US" dirty="0"/>
              <a:t>National Recognized Published Author </a:t>
            </a:r>
          </a:p>
          <a:p>
            <a:pPr lvl="0">
              <a:lnSpc>
                <a:spcPct val="170000"/>
              </a:lnSpc>
              <a:spcBef>
                <a:spcPct val="0"/>
              </a:spcBef>
              <a:defRPr/>
            </a:pPr>
            <a:r>
              <a:rPr lang="en-US" dirty="0"/>
              <a:t>Highly Sought after Motivational Speaker</a:t>
            </a:r>
          </a:p>
          <a:p>
            <a:pPr>
              <a:lnSpc>
                <a:spcPct val="170000"/>
              </a:lnSpc>
              <a:spcBef>
                <a:spcPct val="0"/>
              </a:spcBef>
              <a:defRPr/>
            </a:pPr>
            <a:r>
              <a:rPr lang="en-US" dirty="0"/>
              <a:t>Equine Practitioner and Equine Specialist of Physiotherapy </a:t>
            </a:r>
          </a:p>
          <a:p>
            <a:pPr lvl="0">
              <a:lnSpc>
                <a:spcPct val="170000"/>
              </a:lnSpc>
              <a:spcBef>
                <a:spcPct val="0"/>
              </a:spcBef>
              <a:defRPr/>
            </a:pPr>
            <a:r>
              <a:rPr lang="en-US" dirty="0"/>
              <a:t>Certified Life Coach</a:t>
            </a:r>
          </a:p>
          <a:p>
            <a:pPr lvl="0">
              <a:lnSpc>
                <a:spcPct val="170000"/>
              </a:lnSpc>
              <a:spcBef>
                <a:spcPct val="0"/>
              </a:spcBef>
              <a:defRPr/>
            </a:pPr>
            <a:r>
              <a:rPr lang="en-US" dirty="0"/>
              <a:t>Happily Married 26 years.  4 Amazing Children, 2 are Chosen Children. </a:t>
            </a:r>
          </a:p>
          <a:p>
            <a:pPr lvl="0">
              <a:lnSpc>
                <a:spcPct val="170000"/>
              </a:lnSpc>
              <a:spcBef>
                <a:spcPct val="0"/>
              </a:spcBef>
              <a:defRPr/>
            </a:pPr>
            <a:r>
              <a:rPr lang="en-US" dirty="0"/>
              <a:t>30 Day Vacations</a:t>
            </a:r>
          </a:p>
          <a:p>
            <a:endParaRPr lang="en-US" dirty="0"/>
          </a:p>
        </p:txBody>
      </p:sp>
    </p:spTree>
    <p:extLst>
      <p:ext uri="{BB962C8B-B14F-4D97-AF65-F5344CB8AC3E}">
        <p14:creationId xmlns:p14="http://schemas.microsoft.com/office/powerpoint/2010/main" val="316460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Doing This For Over 10 years</a:t>
            </a:r>
            <a:endParaRPr lang="en-US" dirty="0"/>
          </a:p>
        </p:txBody>
      </p:sp>
      <p:sp>
        <p:nvSpPr>
          <p:cNvPr id="4" name="Rectangle 3"/>
          <p:cNvSpPr/>
          <p:nvPr/>
        </p:nvSpPr>
        <p:spPr>
          <a:xfrm>
            <a:off x="381000" y="1581150"/>
            <a:ext cx="5638800" cy="250068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t>Nothing is outside my reach</a:t>
            </a:r>
          </a:p>
          <a:p>
            <a:pPr marL="285750" indent="-285750">
              <a:lnSpc>
                <a:spcPct val="150000"/>
              </a:lnSpc>
              <a:buFont typeface="Arial" panose="020B0604020202020204" pitchFamily="34" charset="0"/>
              <a:buChar char="•"/>
            </a:pPr>
            <a:r>
              <a:rPr lang="en-US" sz="2800" dirty="0"/>
              <a:t>everything I need is within me</a:t>
            </a:r>
          </a:p>
          <a:p>
            <a:pPr marL="285750" indent="-285750">
              <a:lnSpc>
                <a:spcPct val="150000"/>
              </a:lnSpc>
            </a:pPr>
            <a:endParaRPr lang="en-US" sz="1100" dirty="0"/>
          </a:p>
          <a:p>
            <a:pPr marL="285750" indent="-285750">
              <a:buFont typeface="Arial" panose="020B0604020202020204" pitchFamily="34" charset="0"/>
              <a:buChar char="•"/>
            </a:pPr>
            <a:r>
              <a:rPr lang="en-US" sz="2800" dirty="0"/>
              <a:t>When I changed, the world </a:t>
            </a:r>
          </a:p>
          <a:p>
            <a:pPr marL="285750" indent="-285750"/>
            <a:r>
              <a:rPr lang="en-US" sz="2800" dirty="0"/>
              <a:t>    around me changed in my favor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581150"/>
            <a:ext cx="3251200" cy="2438400"/>
          </a:xfrm>
          <a:prstGeom prst="rect">
            <a:avLst/>
          </a:prstGeom>
        </p:spPr>
      </p:pic>
    </p:spTree>
    <p:extLst>
      <p:ext uri="{BB962C8B-B14F-4D97-AF65-F5344CB8AC3E}">
        <p14:creationId xmlns:p14="http://schemas.microsoft.com/office/powerpoint/2010/main" val="26636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 y="1352550"/>
            <a:ext cx="8534400" cy="2514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a:latin typeface="+mj-lt"/>
                <a:ea typeface="+mj-ea"/>
                <a:cs typeface="+mj-cs"/>
              </a:rPr>
              <a:t>The HARD WAY Really Isn’t So Hard.</a:t>
            </a:r>
            <a:br>
              <a:rPr lang="en-US" sz="6000" b="1" dirty="0">
                <a:latin typeface="+mj-lt"/>
                <a:ea typeface="+mj-ea"/>
                <a:cs typeface="+mj-cs"/>
              </a:rPr>
            </a:br>
            <a:endParaRPr lang="en-US" sz="3600" b="1" dirty="0">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09550"/>
            <a:ext cx="8915400" cy="857250"/>
          </a:xfrm>
        </p:spPr>
        <p:txBody>
          <a:bodyPr>
            <a:normAutofit fontScale="90000"/>
          </a:bodyPr>
          <a:lstStyle/>
          <a:p>
            <a:r>
              <a:rPr lang="en-US" b="1" dirty="0"/>
              <a:t>What Will Hold You Back- The Hard way!</a:t>
            </a:r>
            <a:endParaRPr lang="en-US" dirty="0"/>
          </a:p>
        </p:txBody>
      </p:sp>
      <p:sp>
        <p:nvSpPr>
          <p:cNvPr id="3" name="Content Placeholder 2"/>
          <p:cNvSpPr>
            <a:spLocks noGrp="1"/>
          </p:cNvSpPr>
          <p:nvPr>
            <p:ph idx="1"/>
          </p:nvPr>
        </p:nvSpPr>
        <p:spPr>
          <a:xfrm>
            <a:off x="429802" y="1352550"/>
            <a:ext cx="8229600" cy="2286000"/>
          </a:xfrm>
        </p:spPr>
        <p:txBody>
          <a:bodyPr>
            <a:normAutofit fontScale="25000" lnSpcReduction="20000"/>
          </a:bodyPr>
          <a:lstStyle/>
          <a:p>
            <a:pPr>
              <a:lnSpc>
                <a:spcPct val="150000"/>
              </a:lnSpc>
            </a:pPr>
            <a:r>
              <a:rPr lang="en-US" sz="9600" dirty="0"/>
              <a:t>Worker harder and longer, 24/7 </a:t>
            </a:r>
          </a:p>
          <a:p>
            <a:pPr>
              <a:lnSpc>
                <a:spcPct val="150000"/>
              </a:lnSpc>
            </a:pPr>
            <a:r>
              <a:rPr lang="en-US" sz="9600" dirty="0"/>
              <a:t>The only one that knows how</a:t>
            </a:r>
          </a:p>
          <a:p>
            <a:pPr>
              <a:lnSpc>
                <a:spcPct val="150000"/>
              </a:lnSpc>
            </a:pPr>
            <a:r>
              <a:rPr lang="en-US" sz="9600" dirty="0"/>
              <a:t>Easier to do it yourself</a:t>
            </a:r>
          </a:p>
          <a:p>
            <a:pPr>
              <a:lnSpc>
                <a:spcPct val="150000"/>
              </a:lnSpc>
            </a:pPr>
            <a:r>
              <a:rPr lang="en-US" sz="9600" dirty="0"/>
              <a:t>Self doubt and worry</a:t>
            </a:r>
          </a:p>
          <a:p>
            <a:pPr>
              <a:lnSpc>
                <a:spcPct val="150000"/>
              </a:lnSpc>
            </a:pPr>
            <a:r>
              <a:rPr lang="en-US" sz="9600" dirty="0"/>
              <a:t>Excuses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504950"/>
            <a:ext cx="3678382" cy="3048000"/>
          </a:xfrm>
          <a:prstGeom prst="rect">
            <a:avLst/>
          </a:prstGeom>
        </p:spPr>
      </p:pic>
    </p:spTree>
    <p:extLst>
      <p:ext uri="{BB962C8B-B14F-4D97-AF65-F5344CB8AC3E}">
        <p14:creationId xmlns:p14="http://schemas.microsoft.com/office/powerpoint/2010/main" val="58697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3200400" y="895350"/>
            <a:ext cx="3502396" cy="3979995"/>
          </a:xfrm>
          <a:prstGeom prst="rect">
            <a:avLst/>
          </a:prstGeom>
        </p:spPr>
      </p:pic>
      <p:sp>
        <p:nvSpPr>
          <p:cNvPr id="2" name="Title 1"/>
          <p:cNvSpPr>
            <a:spLocks noGrp="1"/>
          </p:cNvSpPr>
          <p:nvPr>
            <p:ph type="title"/>
          </p:nvPr>
        </p:nvSpPr>
        <p:spPr/>
        <p:txBody>
          <a:bodyPr/>
          <a:lstStyle/>
          <a:p>
            <a:r>
              <a:rPr lang="en-US" dirty="0"/>
              <a:t>How Long Have You Tried ?</a:t>
            </a:r>
          </a:p>
        </p:txBody>
      </p:sp>
    </p:spTree>
    <p:extLst>
      <p:ext uri="{BB962C8B-B14F-4D97-AF65-F5344CB8AC3E}">
        <p14:creationId xmlns:p14="http://schemas.microsoft.com/office/powerpoint/2010/main" val="221351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Image result for looking at yourself in a mirror"/>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9" name="Title 6"/>
          <p:cNvSpPr txBox="1">
            <a:spLocks/>
          </p:cNvSpPr>
          <p:nvPr/>
        </p:nvSpPr>
        <p:spPr>
          <a:xfrm>
            <a:off x="457200" y="4040981"/>
            <a:ext cx="8534400" cy="110251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chemeClr val="bg2">
                    <a:lumMod val="25000"/>
                  </a:schemeClr>
                </a:solidFill>
                <a:latin typeface="+mj-lt"/>
                <a:ea typeface="+mj-ea"/>
                <a:cs typeface="+mj-cs"/>
              </a:rPr>
              <a:t>The Easy Way Is To Focus On You</a:t>
            </a:r>
            <a:r>
              <a:rPr lang="en-US" sz="5400" b="1" dirty="0">
                <a:solidFill>
                  <a:schemeClr val="bg2">
                    <a:lumMod val="25000"/>
                  </a:schemeClr>
                </a:solidFill>
                <a:latin typeface="+mj-lt"/>
                <a:ea typeface="+mj-ea"/>
                <a:cs typeface="+mj-cs"/>
              </a:rPr>
              <a:t>!</a:t>
            </a:r>
            <a:endParaRPr lang="en-US" sz="3200" b="1" dirty="0">
              <a:solidFill>
                <a:schemeClr val="bg2">
                  <a:lumMod val="25000"/>
                </a:schemeClr>
              </a:solidFill>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age result for in hospital bed"/>
          <p:cNvPicPr>
            <a:picLocks noChangeAspect="1" noChangeArrowheads="1"/>
          </p:cNvPicPr>
          <p:nvPr/>
        </p:nvPicPr>
        <p:blipFill>
          <a:blip r:embed="rId3" cstate="print"/>
          <a:srcRect/>
          <a:stretch>
            <a:fillRect/>
          </a:stretch>
        </p:blipFill>
        <p:spPr bwMode="auto">
          <a:xfrm>
            <a:off x="0" y="-400050"/>
            <a:ext cx="9144000" cy="5543550"/>
          </a:xfrm>
          <a:prstGeom prst="rect">
            <a:avLst/>
          </a:prstGeom>
          <a:noFill/>
        </p:spPr>
      </p:pic>
      <p:sp>
        <p:nvSpPr>
          <p:cNvPr id="9" name="Title 6"/>
          <p:cNvSpPr txBox="1">
            <a:spLocks/>
          </p:cNvSpPr>
          <p:nvPr/>
        </p:nvSpPr>
        <p:spPr>
          <a:xfrm>
            <a:off x="3505200" y="2647950"/>
            <a:ext cx="5638800" cy="1905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latin typeface="+mj-lt"/>
                <a:ea typeface="+mj-ea"/>
                <a:cs typeface="+mj-cs"/>
              </a:rPr>
              <a:t>I Worked 24/7, and Spend my life fixing everything for everyone and doing for everyone that It Nearly Killed Me…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i="1" dirty="0">
                <a:latin typeface="+mj-lt"/>
                <a:ea typeface="+mj-ea"/>
                <a:cs typeface="+mj-cs"/>
              </a:rPr>
              <a:t>I Didn’t Let It</a:t>
            </a:r>
            <a:br>
              <a:rPr lang="en-US" sz="4800" b="1" dirty="0">
                <a:latin typeface="+mj-lt"/>
                <a:ea typeface="+mj-ea"/>
                <a:cs typeface="+mj-cs"/>
              </a:rPr>
            </a:br>
            <a:endParaRPr lang="en-US" sz="2800" b="1" dirty="0">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RESULTS ARE NOT TYPICAL…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800350"/>
            <a:ext cx="3352800" cy="2133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123950"/>
            <a:ext cx="4267200" cy="32004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047750"/>
            <a:ext cx="3314702" cy="2209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1428750"/>
            <a:ext cx="2979493" cy="2984862"/>
          </a:xfrm>
          <a:prstGeom prst="rect">
            <a:avLst/>
          </a:prstGeom>
        </p:spPr>
      </p:pic>
      <p:sp>
        <p:nvSpPr>
          <p:cNvPr id="3" name="TextBox 2"/>
          <p:cNvSpPr txBox="1"/>
          <p:nvPr/>
        </p:nvSpPr>
        <p:spPr>
          <a:xfrm>
            <a:off x="0" y="392093"/>
            <a:ext cx="9144000" cy="2185214"/>
          </a:xfrm>
          <a:prstGeom prst="rect">
            <a:avLst/>
          </a:prstGeom>
          <a:noFill/>
        </p:spPr>
        <p:txBody>
          <a:bodyPr wrap="square" rtlCol="0">
            <a:spAutoFit/>
          </a:bodyPr>
          <a:lstStyle/>
          <a:p>
            <a:pPr lvl="0" algn="ctr">
              <a:spcBef>
                <a:spcPct val="0"/>
              </a:spcBef>
              <a:defRPr/>
            </a:pPr>
            <a:r>
              <a:rPr lang="en-US" sz="3600" b="1" i="1" dirty="0"/>
              <a:t>WELCOME TO “HARNESS YOUR POTENTIAL”</a:t>
            </a:r>
          </a:p>
          <a:p>
            <a:pPr lvl="0" algn="ctr">
              <a:spcBef>
                <a:spcPct val="0"/>
              </a:spcBef>
              <a:defRPr/>
            </a:pPr>
            <a:endParaRPr lang="en-US" sz="2800" b="1" i="1" dirty="0">
              <a:solidFill>
                <a:srgbClr val="FF0000"/>
              </a:solidFill>
            </a:endParaRPr>
          </a:p>
          <a:p>
            <a:pPr lvl="0" algn="ctr">
              <a:spcBef>
                <a:spcPct val="0"/>
              </a:spcBef>
              <a:defRPr/>
            </a:pPr>
            <a:br>
              <a:rPr lang="en-US" sz="4400" b="1" dirty="0"/>
            </a:br>
            <a:endParaRPr lang="en-US" sz="2800" b="1" dirty="0"/>
          </a:p>
        </p:txBody>
      </p:sp>
      <p:sp>
        <p:nvSpPr>
          <p:cNvPr id="5" name="Rectangle 4"/>
          <p:cNvSpPr/>
          <p:nvPr/>
        </p:nvSpPr>
        <p:spPr>
          <a:xfrm>
            <a:off x="4267200" y="1657350"/>
            <a:ext cx="4114800" cy="2062103"/>
          </a:xfrm>
          <a:prstGeom prst="rect">
            <a:avLst/>
          </a:prstGeom>
        </p:spPr>
        <p:txBody>
          <a:bodyPr wrap="square">
            <a:spAutoFit/>
          </a:bodyPr>
          <a:lstStyle/>
          <a:p>
            <a:pPr lvl="0" algn="ctr">
              <a:spcBef>
                <a:spcPct val="0"/>
              </a:spcBef>
              <a:defRPr/>
            </a:pPr>
            <a:r>
              <a:rPr lang="en-US" sz="3200" b="1" i="1" dirty="0"/>
              <a:t>Creating and Attracting the Life</a:t>
            </a:r>
          </a:p>
          <a:p>
            <a:pPr lvl="0" algn="ctr">
              <a:spcBef>
                <a:spcPct val="0"/>
              </a:spcBef>
              <a:defRPr/>
            </a:pPr>
            <a:r>
              <a:rPr lang="en-US" sz="3200" b="1" i="1" dirty="0"/>
              <a:t>You’ve Always Wanted </a:t>
            </a:r>
          </a:p>
          <a:p>
            <a:pPr lvl="0" algn="ctr">
              <a:spcBef>
                <a:spcPct val="0"/>
              </a:spcBef>
              <a:defRPr/>
            </a:pPr>
            <a:r>
              <a:rPr lang="en-US" sz="3200" b="1" i="1" dirty="0"/>
              <a:t>and Never Knew How.</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2800" y="1200150"/>
            <a:ext cx="2438400" cy="31242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00150"/>
            <a:ext cx="2667000" cy="3124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200150"/>
            <a:ext cx="2667000" cy="3143250"/>
          </a:xfrm>
          <a:prstGeom prst="rect">
            <a:avLst/>
          </a:prstGeom>
        </p:spPr>
      </p:pic>
    </p:spTree>
    <p:extLst>
      <p:ext uri="{BB962C8B-B14F-4D97-AF65-F5344CB8AC3E}">
        <p14:creationId xmlns:p14="http://schemas.microsoft.com/office/powerpoint/2010/main" val="320163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Solution is…</a:t>
            </a:r>
          </a:p>
        </p:txBody>
      </p:sp>
      <p:sp>
        <p:nvSpPr>
          <p:cNvPr id="3" name="Content Placeholder 2"/>
          <p:cNvSpPr>
            <a:spLocks noGrp="1"/>
          </p:cNvSpPr>
          <p:nvPr>
            <p:ph idx="1"/>
          </p:nvPr>
        </p:nvSpPr>
        <p:spPr>
          <a:xfrm>
            <a:off x="838200" y="1504950"/>
            <a:ext cx="3810000" cy="2667000"/>
          </a:xfrm>
        </p:spPr>
        <p:txBody>
          <a:bodyPr>
            <a:noAutofit/>
          </a:bodyPr>
          <a:lstStyle/>
          <a:p>
            <a:pPr marL="457200" indent="-457200">
              <a:lnSpc>
                <a:spcPct val="150000"/>
              </a:lnSpc>
              <a:buFont typeface="+mj-lt"/>
              <a:buAutoNum type="arabicPeriod"/>
            </a:pPr>
            <a:r>
              <a:rPr lang="en-US" sz="3600" dirty="0"/>
              <a:t>Think it</a:t>
            </a:r>
          </a:p>
          <a:p>
            <a:pPr marL="457200" indent="-457200">
              <a:lnSpc>
                <a:spcPct val="150000"/>
              </a:lnSpc>
              <a:buFont typeface="+mj-lt"/>
              <a:buAutoNum type="arabicPeriod"/>
            </a:pPr>
            <a:r>
              <a:rPr lang="en-US" sz="3600" dirty="0"/>
              <a:t>Focus forward</a:t>
            </a:r>
          </a:p>
          <a:p>
            <a:pPr marL="457200" indent="-457200">
              <a:lnSpc>
                <a:spcPct val="150000"/>
              </a:lnSpc>
              <a:buFont typeface="+mj-lt"/>
              <a:buAutoNum type="arabicPeriod"/>
            </a:pPr>
            <a:r>
              <a:rPr lang="en-US" sz="3600" dirty="0"/>
              <a:t>Support</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5293">
            <a:off x="4228592" y="1334149"/>
            <a:ext cx="4373124" cy="3062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 y="1200150"/>
            <a:ext cx="8534400" cy="2397919"/>
          </a:xfrm>
          <a:prstGeom prst="rect">
            <a:avLst/>
          </a:prstGeom>
        </p:spPr>
        <p:txBody>
          <a:bodyPr vert="horz" lIns="91440" tIns="45720" rIns="91440" bIns="45720" rtlCol="0" anchor="ctr">
            <a:noAutofit/>
          </a:bodyPr>
          <a:lstStyle/>
          <a:p>
            <a:pPr algn="ctr"/>
            <a:r>
              <a:rPr lang="en-US" sz="4400" b="1" u="sng" dirty="0">
                <a:solidFill>
                  <a:srgbClr val="C00000"/>
                </a:solidFill>
              </a:rPr>
              <a:t>Secret #1 </a:t>
            </a:r>
          </a:p>
          <a:p>
            <a:pPr algn="ctr"/>
            <a:endParaRPr lang="en-US" sz="1400" b="1" u="sng" dirty="0">
              <a:solidFill>
                <a:srgbClr val="C00000"/>
              </a:solidFill>
            </a:endParaRPr>
          </a:p>
          <a:p>
            <a:pPr algn="ctr"/>
            <a:r>
              <a:rPr lang="en-US" sz="4400" b="1" dirty="0"/>
              <a:t>You Can’t Get to Where You Want to Go Without First Thinking It.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b="1" dirty="0">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 y="209550"/>
            <a:ext cx="8534400" cy="1371600"/>
          </a:xfrm>
          <a:prstGeom prst="rect">
            <a:avLst/>
          </a:prstGeom>
        </p:spPr>
        <p:txBody>
          <a:bodyPr vert="horz" lIns="91440" tIns="45720" rIns="91440" bIns="45720" rtlCol="0" anchor="ctr">
            <a:noAutofit/>
          </a:bodyPr>
          <a:lstStyle/>
          <a:p>
            <a:pPr algn="ctr"/>
            <a:endParaRPr lang="en-US" sz="4400" b="1" u="sng" dirty="0">
              <a:solidFill>
                <a:srgbClr val="C00000"/>
              </a:solidFill>
            </a:endParaRPr>
          </a:p>
          <a:p>
            <a:pPr algn="ctr"/>
            <a:r>
              <a:rPr lang="en-US" sz="4000" b="1" dirty="0"/>
              <a:t>Everything is Created Twice. </a:t>
            </a:r>
          </a:p>
          <a:p>
            <a:pPr algn="ctr"/>
            <a:r>
              <a:rPr lang="en-US" sz="4000" b="1" dirty="0"/>
              <a:t>First in Thought, Then in Action. </a:t>
            </a:r>
          </a:p>
          <a:p>
            <a:pPr algn="ctr"/>
            <a:endParaRPr lang="en-US" sz="3600" b="1" dirty="0">
              <a:latin typeface="+mj-lt"/>
              <a:ea typeface="+mj-ea"/>
              <a:cs typeface="+mj-cs"/>
            </a:endParaRPr>
          </a:p>
        </p:txBody>
      </p:sp>
      <p:pic>
        <p:nvPicPr>
          <p:cNvPr id="49162" name="Picture 10" descr="Image result for thinking"/>
          <p:cNvPicPr>
            <a:picLocks noChangeAspect="1" noChangeArrowheads="1"/>
          </p:cNvPicPr>
          <p:nvPr/>
        </p:nvPicPr>
        <p:blipFill>
          <a:blip r:embed="rId3" cstate="print"/>
          <a:srcRect/>
          <a:stretch>
            <a:fillRect/>
          </a:stretch>
        </p:blipFill>
        <p:spPr bwMode="auto">
          <a:xfrm>
            <a:off x="3352800" y="1590675"/>
            <a:ext cx="3067050" cy="3552825"/>
          </a:xfrm>
          <a:prstGeom prst="rect">
            <a:avLst/>
          </a:prstGeom>
          <a:noFill/>
        </p:spPr>
      </p:pic>
    </p:spTree>
    <p:extLst>
      <p:ext uri="{BB962C8B-B14F-4D97-AF65-F5344CB8AC3E}">
        <p14:creationId xmlns:p14="http://schemas.microsoft.com/office/powerpoint/2010/main" val="149787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00151"/>
            <a:ext cx="6858000" cy="3394472"/>
          </a:xfrm>
        </p:spPr>
        <p:txBody>
          <a:bodyPr/>
          <a:lstStyle/>
          <a:p>
            <a:pPr marL="0" indent="0" algn="ctr">
              <a:buNone/>
            </a:pPr>
            <a:r>
              <a:rPr lang="en-US" sz="5400" b="1" dirty="0">
                <a:solidFill>
                  <a:srgbClr val="C00000"/>
                </a:solidFill>
              </a:rPr>
              <a:t>Secret #2 </a:t>
            </a:r>
            <a:endParaRPr lang="en-US" sz="5400" b="1" dirty="0"/>
          </a:p>
          <a:p>
            <a:pPr algn="ctr">
              <a:buNone/>
            </a:pPr>
            <a:r>
              <a:rPr lang="en-US" sz="4400" b="1" dirty="0"/>
              <a:t>Focus Forward                  Regardless of Any Situation</a:t>
            </a:r>
          </a:p>
          <a:p>
            <a:endParaRPr lang="en-US" dirty="0"/>
          </a:p>
        </p:txBody>
      </p:sp>
    </p:spTree>
    <p:extLst>
      <p:ext uri="{BB962C8B-B14F-4D97-AF65-F5344CB8AC3E}">
        <p14:creationId xmlns:p14="http://schemas.microsoft.com/office/powerpoint/2010/main" val="185696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2438400" y="3257550"/>
            <a:ext cx="4648200" cy="990600"/>
          </a:xfrm>
          <a:prstGeom prst="rect">
            <a:avLst/>
          </a:prstGeom>
        </p:spPr>
        <p:txBody>
          <a:bodyPr vert="horz" lIns="91440" tIns="45720" rIns="91440" bIns="45720" rtlCol="0" anchor="ctr">
            <a:noAutofit/>
          </a:bodyPr>
          <a:lstStyle/>
          <a:p>
            <a:pPr algn="ctr"/>
            <a:r>
              <a:rPr lang="en-US" sz="4800" b="1" dirty="0"/>
              <a:t>Focus </a:t>
            </a:r>
          </a:p>
          <a:p>
            <a:pPr algn="ctr"/>
            <a:r>
              <a:rPr lang="en-US" sz="4800" b="1" dirty="0"/>
              <a:t>Forward</a:t>
            </a:r>
          </a:p>
        </p:txBody>
      </p:sp>
      <p:pic>
        <p:nvPicPr>
          <p:cNvPr id="3" name="Picture 2"/>
          <p:cNvPicPr>
            <a:picLocks noChangeAspect="1"/>
          </p:cNvPicPr>
          <p:nvPr/>
        </p:nvPicPr>
        <p:blipFill>
          <a:blip r:embed="rId3" cstate="print"/>
          <a:stretch>
            <a:fillRect/>
          </a:stretch>
        </p:blipFill>
        <p:spPr>
          <a:xfrm>
            <a:off x="762000" y="3105150"/>
            <a:ext cx="2286000" cy="1600200"/>
          </a:xfrm>
          <a:prstGeom prst="rect">
            <a:avLst/>
          </a:prstGeom>
        </p:spPr>
      </p:pic>
      <p:pic>
        <p:nvPicPr>
          <p:cNvPr id="4" name="Picture 3"/>
          <p:cNvPicPr>
            <a:picLocks noChangeAspect="1"/>
          </p:cNvPicPr>
          <p:nvPr/>
        </p:nvPicPr>
        <p:blipFill>
          <a:blip r:embed="rId4" cstate="print"/>
          <a:stretch>
            <a:fillRect/>
          </a:stretch>
        </p:blipFill>
        <p:spPr>
          <a:xfrm>
            <a:off x="6324600" y="514351"/>
            <a:ext cx="2371725" cy="2209800"/>
          </a:xfrm>
          <a:prstGeom prst="rect">
            <a:avLst/>
          </a:prstGeom>
        </p:spPr>
      </p:pic>
      <p:pic>
        <p:nvPicPr>
          <p:cNvPr id="5" name="Picture 4"/>
          <p:cNvPicPr>
            <a:picLocks noChangeAspect="1"/>
          </p:cNvPicPr>
          <p:nvPr/>
        </p:nvPicPr>
        <p:blipFill>
          <a:blip r:embed="rId5" cstate="print"/>
          <a:stretch>
            <a:fillRect/>
          </a:stretch>
        </p:blipFill>
        <p:spPr>
          <a:xfrm>
            <a:off x="3505200" y="510175"/>
            <a:ext cx="2438400" cy="2240071"/>
          </a:xfrm>
          <a:prstGeom prst="rect">
            <a:avLst/>
          </a:prstGeom>
        </p:spPr>
      </p:pic>
      <p:pic>
        <p:nvPicPr>
          <p:cNvPr id="6" name="Picture 5"/>
          <p:cNvPicPr>
            <a:picLocks noChangeAspect="1"/>
          </p:cNvPicPr>
          <p:nvPr/>
        </p:nvPicPr>
        <p:blipFill>
          <a:blip r:embed="rId6" cstate="print"/>
          <a:stretch>
            <a:fillRect/>
          </a:stretch>
        </p:blipFill>
        <p:spPr>
          <a:xfrm>
            <a:off x="685800" y="438150"/>
            <a:ext cx="2362200" cy="2286000"/>
          </a:xfrm>
          <a:prstGeom prst="rect">
            <a:avLst/>
          </a:prstGeom>
        </p:spPr>
      </p:pic>
      <p:pic>
        <p:nvPicPr>
          <p:cNvPr id="7" name="Picture 6"/>
          <p:cNvPicPr>
            <a:picLocks noChangeAspect="1"/>
          </p:cNvPicPr>
          <p:nvPr/>
        </p:nvPicPr>
        <p:blipFill>
          <a:blip r:embed="rId7" cstate="print"/>
          <a:stretch>
            <a:fillRect/>
          </a:stretch>
        </p:blipFill>
        <p:spPr>
          <a:xfrm>
            <a:off x="6400800" y="3028950"/>
            <a:ext cx="2286000" cy="16430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yelling"/>
          <p:cNvPicPr>
            <a:picLocks noChangeAspect="1" noChangeArrowheads="1"/>
          </p:cNvPicPr>
          <p:nvPr/>
        </p:nvPicPr>
        <p:blipFill>
          <a:blip r:embed="rId3" cstate="print"/>
          <a:srcRect/>
          <a:stretch>
            <a:fillRect/>
          </a:stretch>
        </p:blipFill>
        <p:spPr bwMode="auto">
          <a:xfrm>
            <a:off x="4021826" y="1962150"/>
            <a:ext cx="5122174" cy="3181350"/>
          </a:xfrm>
          <a:prstGeom prst="rect">
            <a:avLst/>
          </a:prstGeom>
          <a:noFill/>
        </p:spPr>
      </p:pic>
      <p:sp>
        <p:nvSpPr>
          <p:cNvPr id="9" name="Title 6"/>
          <p:cNvSpPr txBox="1">
            <a:spLocks/>
          </p:cNvSpPr>
          <p:nvPr/>
        </p:nvSpPr>
        <p:spPr>
          <a:xfrm>
            <a:off x="685800" y="742950"/>
            <a:ext cx="7696200" cy="2397919"/>
          </a:xfrm>
          <a:prstGeom prst="rect">
            <a:avLst/>
          </a:prstGeom>
        </p:spPr>
        <p:txBody>
          <a:bodyPr vert="horz" lIns="91440" tIns="45720" rIns="91440" bIns="45720" rtlCol="0" anchor="ctr">
            <a:noAutofit/>
          </a:bodyPr>
          <a:lstStyle/>
          <a:p>
            <a:r>
              <a:rPr lang="en-US" sz="4200" b="1" dirty="0">
                <a:solidFill>
                  <a:schemeClr val="bg2">
                    <a:lumMod val="25000"/>
                  </a:schemeClr>
                </a:solidFill>
              </a:rPr>
              <a:t>Your Getting Stuck Because You’re Focusing on the Problem, Not the Solution.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b="1" dirty="0">
              <a:latin typeface="+mj-lt"/>
              <a:ea typeface="+mj-ea"/>
              <a:cs typeface="+mj-cs"/>
            </a:endParaRPr>
          </a:p>
        </p:txBody>
      </p:sp>
    </p:spTree>
    <p:extLst>
      <p:ext uri="{BB962C8B-B14F-4D97-AF65-F5344CB8AC3E}">
        <p14:creationId xmlns:p14="http://schemas.microsoft.com/office/powerpoint/2010/main" val="51785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04800" y="1581150"/>
            <a:ext cx="8839200" cy="1752600"/>
          </a:xfrm>
          <a:prstGeom prst="rect">
            <a:avLst/>
          </a:prstGeom>
        </p:spPr>
        <p:txBody>
          <a:bodyPr vert="horz" lIns="91440" tIns="45720" rIns="91440" bIns="45720" rtlCol="0" anchor="ctr">
            <a:noAutofit/>
          </a:bodyPr>
          <a:lstStyle/>
          <a:p>
            <a:pPr algn="ctr"/>
            <a:r>
              <a:rPr lang="en-US" sz="4800" b="1" u="sng" dirty="0">
                <a:solidFill>
                  <a:srgbClr val="C00000"/>
                </a:solidFill>
              </a:rPr>
              <a:t>Secret #3</a:t>
            </a:r>
            <a:r>
              <a:rPr lang="en-US" sz="4800" b="1" dirty="0">
                <a:solidFill>
                  <a:srgbClr val="C00000"/>
                </a:solidFill>
              </a:rPr>
              <a:t> </a:t>
            </a:r>
            <a:endParaRPr lang="en-US" sz="4800" b="1" dirty="0"/>
          </a:p>
          <a:p>
            <a:pPr algn="ctr"/>
            <a:endParaRPr lang="en-US" sz="1000" b="1" dirty="0"/>
          </a:p>
          <a:p>
            <a:pPr algn="ctr"/>
            <a:r>
              <a:rPr lang="en-US" sz="4800" b="1" dirty="0"/>
              <a:t>You Must Have CSA.</a:t>
            </a:r>
          </a:p>
          <a:p>
            <a:pPr algn="ctr"/>
            <a:r>
              <a:rPr lang="en-US" sz="4800" b="1" dirty="0"/>
              <a:t>Commitment, Support </a:t>
            </a:r>
          </a:p>
          <a:p>
            <a:pPr algn="ctr"/>
            <a:r>
              <a:rPr lang="en-US" sz="4800" b="1" dirty="0"/>
              <a:t>and Accountability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 y="209551"/>
            <a:ext cx="8534400" cy="2133600"/>
          </a:xfrm>
          <a:prstGeom prst="rect">
            <a:avLst/>
          </a:prstGeom>
        </p:spPr>
        <p:txBody>
          <a:bodyPr vert="horz" lIns="91440" tIns="45720" rIns="91440" bIns="45720" rtlCol="0" anchor="ctr">
            <a:noAutofit/>
          </a:bodyPr>
          <a:lstStyle/>
          <a:p>
            <a:pPr algn="ctr"/>
            <a:r>
              <a:rPr lang="en-US" sz="3600" b="1" dirty="0"/>
              <a:t>It is Proven Over and Over Every New Years That Without Support, 98% of People Fail.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b="1" dirty="0">
              <a:latin typeface="+mj-lt"/>
              <a:ea typeface="+mj-ea"/>
              <a:cs typeface="+mj-cs"/>
            </a:endParaRPr>
          </a:p>
        </p:txBody>
      </p:sp>
      <p:pic>
        <p:nvPicPr>
          <p:cNvPr id="39944" name="Picture 8" descr="Image result for new years resolutions"/>
          <p:cNvPicPr>
            <a:picLocks noChangeAspect="1" noChangeArrowheads="1"/>
          </p:cNvPicPr>
          <p:nvPr/>
        </p:nvPicPr>
        <p:blipFill>
          <a:blip r:embed="rId3" cstate="print"/>
          <a:srcRect/>
          <a:stretch>
            <a:fillRect/>
          </a:stretch>
        </p:blipFill>
        <p:spPr bwMode="auto">
          <a:xfrm>
            <a:off x="2209800" y="1733550"/>
            <a:ext cx="4800600" cy="3194583"/>
          </a:xfrm>
          <a:prstGeom prst="rect">
            <a:avLst/>
          </a:prstGeom>
          <a:noFill/>
        </p:spPr>
      </p:pic>
    </p:spTree>
    <p:extLst>
      <p:ext uri="{BB962C8B-B14F-4D97-AF65-F5344CB8AC3E}">
        <p14:creationId xmlns:p14="http://schemas.microsoft.com/office/powerpoint/2010/main" val="2090035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457200" y="1352550"/>
            <a:ext cx="4724400" cy="3394472"/>
          </a:xfrm>
        </p:spPr>
        <p:txBody>
          <a:bodyPr/>
          <a:lstStyle/>
          <a:p>
            <a:r>
              <a:rPr lang="en-US" dirty="0"/>
              <a:t>Relationships Reunited</a:t>
            </a:r>
          </a:p>
          <a:p>
            <a:r>
              <a:rPr lang="en-US" dirty="0"/>
              <a:t>Increased Income</a:t>
            </a:r>
          </a:p>
          <a:p>
            <a:r>
              <a:rPr lang="en-US" dirty="0"/>
              <a:t>Reaching Massive Goals</a:t>
            </a:r>
          </a:p>
          <a:p>
            <a:r>
              <a:rPr lang="en-US" dirty="0"/>
              <a:t>Freedom</a:t>
            </a:r>
          </a:p>
          <a:p>
            <a:endParaRPr lang="en-US" dirty="0"/>
          </a:p>
        </p:txBody>
      </p:sp>
      <p:pic>
        <p:nvPicPr>
          <p:cNvPr id="37891" name="Picture 3" descr="Image result for hit the bullseye"/>
          <p:cNvPicPr>
            <a:picLocks noChangeAspect="1" noChangeArrowheads="1"/>
          </p:cNvPicPr>
          <p:nvPr/>
        </p:nvPicPr>
        <p:blipFill>
          <a:blip r:embed="rId3" cstate="print"/>
          <a:srcRect/>
          <a:stretch>
            <a:fillRect/>
          </a:stretch>
        </p:blipFill>
        <p:spPr bwMode="auto">
          <a:xfrm>
            <a:off x="5029200" y="1047750"/>
            <a:ext cx="3931920" cy="3276600"/>
          </a:xfrm>
          <a:prstGeom prst="rect">
            <a:avLst/>
          </a:prstGeom>
          <a:noFill/>
        </p:spPr>
      </p:pic>
    </p:spTree>
    <p:extLst>
      <p:ext uri="{BB962C8B-B14F-4D97-AF65-F5344CB8AC3E}">
        <p14:creationId xmlns:p14="http://schemas.microsoft.com/office/powerpoint/2010/main" val="286120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 y="1809750"/>
            <a:ext cx="85344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a:latin typeface="+mj-lt"/>
                <a:ea typeface="+mj-ea"/>
                <a:cs typeface="+mj-cs"/>
              </a:rPr>
              <a:t>My Goal Is To Teach You the       #1 Tool To Creating And Attracting The Life You Long For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This Has Worked For…</a:t>
            </a:r>
            <a:endParaRPr lang="en-US" b="1" u="sng"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b="1" dirty="0"/>
              <a:t>Stay Home Moms </a:t>
            </a:r>
          </a:p>
          <a:p>
            <a:r>
              <a:rPr lang="en-US" b="1" dirty="0"/>
              <a:t>Professionals</a:t>
            </a:r>
          </a:p>
          <a:p>
            <a:r>
              <a:rPr lang="en-US" b="1" dirty="0"/>
              <a:t>Coaches</a:t>
            </a:r>
          </a:p>
          <a:p>
            <a:r>
              <a:rPr lang="en-US" b="1" dirty="0"/>
              <a:t>Bankers</a:t>
            </a:r>
          </a:p>
          <a:p>
            <a:r>
              <a:rPr lang="en-US" b="1" dirty="0"/>
              <a:t>Sales Agents (Real Estate, Cars, Life, Health) </a:t>
            </a:r>
          </a:p>
          <a:p>
            <a:r>
              <a:rPr lang="en-US" b="1" dirty="0"/>
              <a:t>Executive Wealth Management </a:t>
            </a:r>
          </a:p>
          <a:p>
            <a:r>
              <a:rPr lang="en-US" b="1" dirty="0"/>
              <a:t>Young Adults</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905000" y="7492"/>
            <a:ext cx="4876800" cy="1295401"/>
          </a:xfrm>
          <a:prstGeom prst="rect">
            <a:avLst/>
          </a:prstGeom>
        </p:spPr>
        <p:txBody>
          <a:bodyPr vert="horz" lIns="91440" tIns="45720" rIns="91440" bIns="45720" rtlCol="0" anchor="ctr">
            <a:noAutofit/>
          </a:bodyPr>
          <a:lstStyle/>
          <a:p>
            <a:pPr algn="ctr"/>
            <a:r>
              <a:rPr lang="en-US" sz="4400" b="1" dirty="0"/>
              <a:t>Testimonial…</a:t>
            </a:r>
          </a:p>
        </p:txBody>
      </p:sp>
      <p:sp>
        <p:nvSpPr>
          <p:cNvPr id="3" name="TextBox 2"/>
          <p:cNvSpPr txBox="1"/>
          <p:nvPr/>
        </p:nvSpPr>
        <p:spPr>
          <a:xfrm>
            <a:off x="4191000" y="1123951"/>
            <a:ext cx="4343400" cy="3139321"/>
          </a:xfrm>
          <a:prstGeom prst="rect">
            <a:avLst/>
          </a:prstGeom>
          <a:noFill/>
        </p:spPr>
        <p:txBody>
          <a:bodyPr wrap="square" rtlCol="0">
            <a:spAutoFit/>
          </a:bodyPr>
          <a:lstStyle/>
          <a:p>
            <a:r>
              <a:rPr lang="en-US" i="1" dirty="0"/>
              <a:t>“Harness Your Potential  has given me hope for my future. </a:t>
            </a:r>
          </a:p>
          <a:p>
            <a:endParaRPr lang="en-US" i="1" dirty="0"/>
          </a:p>
          <a:p>
            <a:r>
              <a:rPr lang="en-US" i="1" dirty="0"/>
              <a:t>Gina and the horses have been teaching me how to let things go that need to be gone and they have taught me assertiveness and me my self-esteem to pursue my dreams and goals and </a:t>
            </a:r>
            <a:r>
              <a:rPr lang="en-US" b="1" i="1" dirty="0"/>
              <a:t>it’s changing my life</a:t>
            </a:r>
            <a:r>
              <a:rPr lang="en-US" i="1" dirty="0"/>
              <a:t>.”</a:t>
            </a:r>
          </a:p>
          <a:p>
            <a:endParaRPr lang="en-US" dirty="0"/>
          </a:p>
          <a:p>
            <a:r>
              <a:rPr lang="en-US" dirty="0"/>
              <a:t>Kerry P.</a:t>
            </a:r>
            <a:br>
              <a:rPr lang="en-US" dirty="0"/>
            </a:br>
            <a:endParaRPr lang="en-US" dirty="0"/>
          </a:p>
        </p:txBody>
      </p:sp>
      <p:pic>
        <p:nvPicPr>
          <p:cNvPr id="4" name="Picture 3"/>
          <p:cNvPicPr>
            <a:picLocks noChangeAspect="1"/>
          </p:cNvPicPr>
          <p:nvPr/>
        </p:nvPicPr>
        <p:blipFill>
          <a:blip r:embed="rId3" cstate="print"/>
          <a:stretch>
            <a:fillRect/>
          </a:stretch>
        </p:blipFill>
        <p:spPr>
          <a:xfrm>
            <a:off x="1143000" y="1047750"/>
            <a:ext cx="2571751" cy="3429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Image result for clock face"/>
          <p:cNvPicPr>
            <a:picLocks noChangeAspect="1" noChangeArrowheads="1"/>
          </p:cNvPicPr>
          <p:nvPr/>
        </p:nvPicPr>
        <p:blipFill>
          <a:blip r:embed="rId3" cstate="print"/>
          <a:srcRect/>
          <a:stretch>
            <a:fillRect/>
          </a:stretch>
        </p:blipFill>
        <p:spPr bwMode="auto">
          <a:xfrm>
            <a:off x="2743200" y="1276350"/>
            <a:ext cx="3505200" cy="3505201"/>
          </a:xfrm>
          <a:prstGeom prst="rect">
            <a:avLst/>
          </a:prstGeom>
          <a:noFill/>
        </p:spPr>
      </p:pic>
      <p:sp>
        <p:nvSpPr>
          <p:cNvPr id="7" name="Rectangle 6"/>
          <p:cNvSpPr/>
          <p:nvPr/>
        </p:nvSpPr>
        <p:spPr>
          <a:xfrm>
            <a:off x="2667000" y="361950"/>
            <a:ext cx="4572000" cy="707886"/>
          </a:xfrm>
          <a:prstGeom prst="rect">
            <a:avLst/>
          </a:prstGeom>
        </p:spPr>
        <p:txBody>
          <a:bodyPr>
            <a:spAutoFit/>
          </a:bodyPr>
          <a:lstStyle/>
          <a:p>
            <a:r>
              <a:rPr lang="en-US" sz="4000" b="1" i="1" dirty="0"/>
              <a:t>Time Well Spent?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2" name="Picture 8" descr="Image result for iceberg underwater"/>
          <p:cNvPicPr>
            <a:picLocks noChangeAspect="1" noChangeArrowheads="1"/>
          </p:cNvPicPr>
          <p:nvPr/>
        </p:nvPicPr>
        <p:blipFill>
          <a:blip r:embed="rId3" cstate="print"/>
          <a:srcRect/>
          <a:stretch>
            <a:fillRect/>
          </a:stretch>
        </p:blipFill>
        <p:spPr bwMode="auto">
          <a:xfrm>
            <a:off x="-2969" y="7937"/>
            <a:ext cx="9144000" cy="5143500"/>
          </a:xfrm>
          <a:prstGeom prst="rect">
            <a:avLst/>
          </a:prstGeom>
          <a:noFill/>
        </p:spPr>
      </p:pic>
      <p:sp>
        <p:nvSpPr>
          <p:cNvPr id="7" name="Rectangle 6"/>
          <p:cNvSpPr/>
          <p:nvPr/>
        </p:nvSpPr>
        <p:spPr>
          <a:xfrm>
            <a:off x="155575" y="-13112"/>
            <a:ext cx="8226425" cy="4647426"/>
          </a:xfrm>
          <a:prstGeom prst="rect">
            <a:avLst/>
          </a:prstGeom>
        </p:spPr>
        <p:txBody>
          <a:bodyPr wrap="square">
            <a:spAutoFit/>
          </a:bodyPr>
          <a:lstStyle/>
          <a:p>
            <a:pPr>
              <a:lnSpc>
                <a:spcPct val="150000"/>
              </a:lnSpc>
            </a:pPr>
            <a:r>
              <a:rPr lang="en-US" sz="6000" b="1" i="1" dirty="0">
                <a:solidFill>
                  <a:schemeClr val="bg1"/>
                </a:solidFill>
              </a:rPr>
              <a:t>Dive Deeper</a:t>
            </a:r>
          </a:p>
          <a:p>
            <a:pPr marL="457200" indent="-457200" algn="ctr">
              <a:lnSpc>
                <a:spcPct val="150000"/>
              </a:lnSpc>
              <a:buFont typeface="Arial" panose="020B0604020202020204" pitchFamily="34" charset="0"/>
              <a:buChar char="•"/>
            </a:pPr>
            <a:r>
              <a:rPr lang="en-US" sz="2800" i="1" dirty="0"/>
              <a:t>Impossible to Cover it all in an Hour Webinar                       (even if we had all day.)</a:t>
            </a:r>
          </a:p>
          <a:p>
            <a:pPr marL="457200" indent="-457200" algn="ctr">
              <a:lnSpc>
                <a:spcPct val="150000"/>
              </a:lnSpc>
              <a:buFont typeface="Arial" panose="020B0604020202020204" pitchFamily="34" charset="0"/>
              <a:buChar char="•"/>
            </a:pPr>
            <a:r>
              <a:rPr lang="en-US" sz="2800" i="1" dirty="0"/>
              <a:t>Special Offer </a:t>
            </a:r>
          </a:p>
          <a:p>
            <a:pPr marL="457200" indent="-457200" algn="ctr">
              <a:lnSpc>
                <a:spcPct val="150000"/>
              </a:lnSpc>
              <a:buFont typeface="Arial" panose="020B0604020202020204" pitchFamily="34" charset="0"/>
              <a:buChar char="•"/>
            </a:pPr>
            <a:r>
              <a:rPr lang="en-US" sz="2800" i="1" dirty="0"/>
              <a:t>Taking Action Gives Great Results – Act Fast</a:t>
            </a:r>
          </a:p>
          <a:p>
            <a:endParaRPr lang="en-US" sz="3200" dirty="0">
              <a:solidFill>
                <a:schemeClr val="bg1"/>
              </a:solidFill>
            </a:endParaRPr>
          </a:p>
        </p:txBody>
      </p:sp>
      <p:sp>
        <p:nvSpPr>
          <p:cNvPr id="98306" name="AutoShape 2" descr="Image result for iceberg under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8308" name="AutoShape 4" descr="Image result for iceberg under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0" y="2038350"/>
            <a:ext cx="6019800" cy="1569660"/>
          </a:xfrm>
          <a:prstGeom prst="rect">
            <a:avLst/>
          </a:prstGeom>
          <a:noFill/>
        </p:spPr>
        <p:txBody>
          <a:bodyPr wrap="square" rtlCol="0">
            <a:spAutoFit/>
          </a:bodyPr>
          <a:lstStyle/>
          <a:p>
            <a:pPr lvl="0" algn="ctr">
              <a:spcBef>
                <a:spcPct val="0"/>
              </a:spcBef>
              <a:defRPr/>
            </a:pPr>
            <a:r>
              <a:rPr lang="en-US" sz="3200" i="1" dirty="0"/>
              <a:t>Creating and Attracting the Life You’ve Always Wanted </a:t>
            </a:r>
          </a:p>
          <a:p>
            <a:pPr lvl="0" algn="ctr">
              <a:spcBef>
                <a:spcPct val="0"/>
              </a:spcBef>
              <a:defRPr/>
            </a:pPr>
            <a:r>
              <a:rPr lang="en-US" sz="3200" i="1" dirty="0"/>
              <a:t>and Never Knew How.</a:t>
            </a:r>
            <a:endParaRPr lang="en-US" sz="3200" dirty="0"/>
          </a:p>
        </p:txBody>
      </p:sp>
      <p:sp>
        <p:nvSpPr>
          <p:cNvPr id="4" name="TextBox 3"/>
          <p:cNvSpPr txBox="1"/>
          <p:nvPr/>
        </p:nvSpPr>
        <p:spPr>
          <a:xfrm>
            <a:off x="990600" y="1200150"/>
            <a:ext cx="7162800" cy="707886"/>
          </a:xfrm>
          <a:prstGeom prst="rect">
            <a:avLst/>
          </a:prstGeom>
          <a:noFill/>
        </p:spPr>
        <p:txBody>
          <a:bodyPr wrap="square" rtlCol="0">
            <a:spAutoFit/>
          </a:bodyPr>
          <a:lstStyle/>
          <a:p>
            <a:pPr algn="ctr"/>
            <a:r>
              <a:rPr lang="en-US" sz="4000" b="1" dirty="0">
                <a:latin typeface="Leelawadee UI" pitchFamily="34" charset="-34"/>
                <a:cs typeface="Leelawadee UI" pitchFamily="34" charset="-34"/>
              </a:rPr>
              <a:t>HARNESS YOUR POTENTIAL </a:t>
            </a:r>
          </a:p>
        </p:txBody>
      </p:sp>
    </p:spTree>
    <p:extLst>
      <p:ext uri="{BB962C8B-B14F-4D97-AF65-F5344CB8AC3E}">
        <p14:creationId xmlns:p14="http://schemas.microsoft.com/office/powerpoint/2010/main" val="165757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 y="1123950"/>
            <a:ext cx="8534400" cy="2397919"/>
          </a:xfrm>
          <a:prstGeom prst="rect">
            <a:avLst/>
          </a:prstGeom>
        </p:spPr>
        <p:txBody>
          <a:bodyPr vert="horz" lIns="91440" tIns="45720" rIns="91440" bIns="45720" rtlCol="0" anchor="ctr">
            <a:noAutofit/>
          </a:bodyPr>
          <a:lstStyle/>
          <a:p>
            <a:pPr algn="ctr"/>
            <a:r>
              <a:rPr lang="en-US" sz="6000" b="1" dirty="0"/>
              <a:t>You’ll Be Thrilled…</a:t>
            </a:r>
            <a:br>
              <a:rPr lang="en-US" sz="6000" b="1" dirty="0"/>
            </a:br>
            <a:r>
              <a:rPr lang="en-US" sz="4400" b="1" dirty="0">
                <a:solidFill>
                  <a:srgbClr val="FF0000"/>
                </a:solidFill>
              </a:rPr>
              <a:t>to know you can start NOW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 Deeper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4712" y="1906587"/>
            <a:ext cx="2314575" cy="1981200"/>
          </a:xfrm>
        </p:spPr>
      </p:pic>
    </p:spTree>
    <p:extLst>
      <p:ext uri="{BB962C8B-B14F-4D97-AF65-F5344CB8AC3E}">
        <p14:creationId xmlns:p14="http://schemas.microsoft.com/office/powerpoint/2010/main" val="1116410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0" y="1123950"/>
            <a:ext cx="9144000" cy="2397919"/>
          </a:xfrm>
          <a:prstGeom prst="rect">
            <a:avLst/>
          </a:prstGeom>
        </p:spPr>
        <p:txBody>
          <a:bodyPr vert="horz" lIns="91440" tIns="45720" rIns="91440" bIns="45720" rtlCol="0" anchor="ctr">
            <a:noAutofit/>
          </a:bodyPr>
          <a:lstStyle/>
          <a:p>
            <a:pPr algn="ctr"/>
            <a:r>
              <a:rPr lang="en-US" sz="8800" b="1" u="sng" dirty="0"/>
              <a:t>My Gift</a:t>
            </a:r>
          </a:p>
          <a:p>
            <a:pPr algn="ctr"/>
            <a:r>
              <a:rPr lang="en-US" sz="3600" b="1" dirty="0">
                <a:solidFill>
                  <a:srgbClr val="C00000"/>
                </a:solidFill>
              </a:rPr>
              <a:t>1:1 Exclusive 30 Minute Personal</a:t>
            </a:r>
          </a:p>
          <a:p>
            <a:pPr algn="ctr"/>
            <a:r>
              <a:rPr lang="en-US" sz="3600" b="1" dirty="0">
                <a:solidFill>
                  <a:srgbClr val="C00000"/>
                </a:solidFill>
              </a:rPr>
              <a:t> Strategy  Call with Gina </a:t>
            </a:r>
          </a:p>
          <a:p>
            <a:pPr algn="ctr"/>
            <a:r>
              <a:rPr lang="en-US" sz="3600" b="1" dirty="0">
                <a:solidFill>
                  <a:srgbClr val="C00000"/>
                </a:solidFill>
              </a:rPr>
              <a:t>($750 Value) </a:t>
            </a:r>
            <a:br>
              <a:rPr lang="en-US" sz="3600" b="1" dirty="0">
                <a:solidFill>
                  <a:srgbClr val="C00000"/>
                </a:solidFill>
              </a:rPr>
            </a:br>
            <a:r>
              <a:rPr lang="en-US" sz="1200" b="1" dirty="0">
                <a:solidFill>
                  <a:srgbClr val="C00000"/>
                </a:solidFill>
              </a:rPr>
              <a:t> </a:t>
            </a:r>
            <a:br>
              <a:rPr lang="en-US" sz="9600" b="1" dirty="0">
                <a:solidFill>
                  <a:srgbClr val="C00000"/>
                </a:solidFill>
              </a:rPr>
            </a:br>
            <a:r>
              <a:rPr lang="en-US" sz="3600" b="1" dirty="0">
                <a:solidFill>
                  <a:srgbClr val="00B050"/>
                </a:solidFill>
              </a:rPr>
              <a:t>NOTE: This Bonus For </a:t>
            </a:r>
            <a:r>
              <a:rPr lang="en-US" sz="3600" b="1" u="sng" dirty="0">
                <a:solidFill>
                  <a:srgbClr val="00B050"/>
                </a:solidFill>
              </a:rPr>
              <a:t>First 20 People</a:t>
            </a:r>
            <a:r>
              <a:rPr lang="en-US" sz="3600" b="1" dirty="0">
                <a:solidFill>
                  <a:srgbClr val="00B050"/>
                </a:solidFill>
              </a:rPr>
              <a:t> Only</a:t>
            </a:r>
            <a:endParaRPr lang="en-US" sz="3600" b="1"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22" y="590550"/>
            <a:ext cx="8229600" cy="857250"/>
          </a:xfrm>
        </p:spPr>
        <p:txBody>
          <a:bodyPr/>
          <a:lstStyle/>
          <a:p>
            <a:r>
              <a:rPr lang="en-US" b="1" dirty="0"/>
              <a:t>What Will You Get…</a:t>
            </a:r>
            <a:endParaRPr lang="en-US" b="1" u="sng" dirty="0">
              <a:solidFill>
                <a:srgbClr val="C00000"/>
              </a:solidFill>
            </a:endParaRPr>
          </a:p>
        </p:txBody>
      </p:sp>
      <p:sp>
        <p:nvSpPr>
          <p:cNvPr id="3" name="Content Placeholder 2"/>
          <p:cNvSpPr>
            <a:spLocks noGrp="1"/>
          </p:cNvSpPr>
          <p:nvPr>
            <p:ph idx="1"/>
          </p:nvPr>
        </p:nvSpPr>
        <p:spPr>
          <a:xfrm>
            <a:off x="286987" y="1885950"/>
            <a:ext cx="8534400" cy="3733799"/>
          </a:xfrm>
        </p:spPr>
        <p:txBody>
          <a:bodyPr>
            <a:normAutofit/>
          </a:bodyPr>
          <a:lstStyle/>
          <a:p>
            <a:pPr algn="ctr"/>
            <a:r>
              <a:rPr lang="en-US" sz="2400" dirty="0"/>
              <a:t>30 Minutes 1:1	</a:t>
            </a:r>
          </a:p>
          <a:p>
            <a:pPr algn="ctr"/>
            <a:r>
              <a:rPr lang="en-US" sz="2400" dirty="0"/>
              <a:t>Diving into creating results</a:t>
            </a:r>
          </a:p>
          <a:p>
            <a:pPr algn="ctr"/>
            <a:r>
              <a:rPr lang="en-US" sz="2400" dirty="0"/>
              <a:t>Building steps to move you forward</a:t>
            </a:r>
          </a:p>
          <a:p>
            <a:pPr algn="ctr"/>
            <a:r>
              <a:rPr lang="en-US" sz="2400" dirty="0"/>
              <a:t>Technique to release where your feeling stuck </a:t>
            </a:r>
          </a:p>
          <a:p>
            <a:pPr algn="ctr"/>
            <a:r>
              <a:rPr lang="en-US" sz="2400" dirty="0"/>
              <a:t> 7 Steps Guide to Harness Your Potential</a:t>
            </a:r>
            <a:endParaRPr lang="en-US" sz="2400" dirty="0">
              <a:solidFill>
                <a:srgbClr val="C00000"/>
              </a:solidFill>
            </a:endParaRPr>
          </a:p>
          <a:p>
            <a:pPr>
              <a:buNone/>
            </a:pPr>
            <a:endParaRPr lang="en-US" sz="1100" dirty="0">
              <a:solidFill>
                <a:srgbClr val="C00000"/>
              </a:solidFill>
            </a:endParaRPr>
          </a:p>
        </p:txBody>
      </p:sp>
    </p:spTree>
    <p:extLst>
      <p:ext uri="{BB962C8B-B14F-4D97-AF65-F5344CB8AC3E}">
        <p14:creationId xmlns:p14="http://schemas.microsoft.com/office/powerpoint/2010/main" val="296456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If All This Did Was…</a:t>
            </a:r>
          </a:p>
        </p:txBody>
      </p:sp>
      <p:sp>
        <p:nvSpPr>
          <p:cNvPr id="5" name="Content Placeholder 4"/>
          <p:cNvSpPr>
            <a:spLocks noGrp="1"/>
          </p:cNvSpPr>
          <p:nvPr>
            <p:ph idx="1"/>
          </p:nvPr>
        </p:nvSpPr>
        <p:spPr>
          <a:xfrm>
            <a:off x="457200" y="1200151"/>
            <a:ext cx="8458200" cy="3394472"/>
          </a:xfrm>
        </p:spPr>
        <p:txBody>
          <a:bodyPr>
            <a:normAutofit/>
          </a:bodyPr>
          <a:lstStyle/>
          <a:p>
            <a:r>
              <a:rPr lang="en-US" dirty="0"/>
              <a:t>Reduce Stress, Would It Be Worth it…?</a:t>
            </a:r>
          </a:p>
          <a:p>
            <a:r>
              <a:rPr lang="en-US" dirty="0"/>
              <a:t>Overcome fear, Would It Be Worth It?</a:t>
            </a:r>
          </a:p>
          <a:p>
            <a:r>
              <a:rPr lang="en-US" dirty="0"/>
              <a:t>Rebuild relationships,  Would It Be Worth It?</a:t>
            </a:r>
          </a:p>
          <a:p>
            <a:r>
              <a:rPr lang="en-US" dirty="0"/>
              <a:t>Increase your income, Would It Be Worth It?</a:t>
            </a:r>
          </a:p>
          <a:p>
            <a:r>
              <a:rPr lang="en-US" dirty="0"/>
              <a:t>Allow time for a vacation, Would it be Worth 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Image result for whether you think you can or you can't you're right"/>
          <p:cNvPicPr>
            <a:picLocks noChangeAspect="1" noChangeArrowheads="1"/>
          </p:cNvPicPr>
          <p:nvPr/>
        </p:nvPicPr>
        <p:blipFill>
          <a:blip r:embed="rId2" cstate="print"/>
          <a:srcRect/>
          <a:stretch>
            <a:fillRect/>
          </a:stretch>
        </p:blipFill>
        <p:spPr bwMode="auto">
          <a:xfrm>
            <a:off x="0" y="0"/>
            <a:ext cx="9144000" cy="514467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I HAVE A FAVOR TO ASK	</a:t>
            </a:r>
          </a:p>
        </p:txBody>
      </p:sp>
      <p:sp>
        <p:nvSpPr>
          <p:cNvPr id="3" name="Content Placeholder 2"/>
          <p:cNvSpPr>
            <a:spLocks noGrp="1"/>
          </p:cNvSpPr>
          <p:nvPr>
            <p:ph idx="1"/>
          </p:nvPr>
        </p:nvSpPr>
        <p:spPr/>
        <p:txBody>
          <a:bodyPr>
            <a:normAutofit/>
          </a:bodyPr>
          <a:lstStyle/>
          <a:p>
            <a:r>
              <a:rPr lang="en-US" sz="2400" dirty="0"/>
              <a:t>Support  a innovative and new organization that helps children who are adopted, fostered, or adjudicated through teaching Life Skills and Leadership with Equine Partners. </a:t>
            </a:r>
          </a:p>
          <a:p>
            <a:endParaRPr lang="en-US" sz="2400" dirty="0"/>
          </a:p>
          <a:p>
            <a:pPr marL="0" indent="0">
              <a:buNone/>
            </a:pPr>
            <a:r>
              <a:rPr lang="en-US" sz="2400" dirty="0"/>
              <a:t>	Harness Your Success Foundation, founded 2016</a:t>
            </a:r>
          </a:p>
          <a:p>
            <a:pPr marL="0" indent="0" algn="ctr">
              <a:buNone/>
            </a:pPr>
            <a:r>
              <a:rPr lang="en-US" sz="2400" dirty="0"/>
              <a:t>3239 </a:t>
            </a:r>
            <a:r>
              <a:rPr lang="en-US" sz="2400" dirty="0" err="1"/>
              <a:t>Pennay</a:t>
            </a:r>
            <a:r>
              <a:rPr lang="en-US" sz="2400" dirty="0"/>
              <a:t> Hill Rd</a:t>
            </a:r>
          </a:p>
          <a:p>
            <a:pPr marL="0" indent="0" algn="ctr">
              <a:buNone/>
            </a:pPr>
            <a:r>
              <a:rPr lang="en-US" sz="2400" dirty="0"/>
              <a:t>Kingsley, PA 18826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954576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505200" y="590550"/>
            <a:ext cx="5181600" cy="3733800"/>
          </a:xfrm>
          <a:prstGeom prst="rect">
            <a:avLst/>
          </a:prstGeom>
        </p:spPr>
        <p:txBody>
          <a:bodyPr vert="horz" lIns="91440" tIns="45720" rIns="91440" bIns="45720" rtlCol="0" anchor="ctr">
            <a:noAutofit/>
          </a:bodyPr>
          <a:lstStyle/>
          <a:p>
            <a:pPr algn="ctr"/>
            <a:r>
              <a:rPr lang="en-US" sz="3600" b="1" dirty="0"/>
              <a:t>Schedule your Call</a:t>
            </a:r>
          </a:p>
          <a:p>
            <a:pPr algn="ctr"/>
            <a:r>
              <a:rPr lang="en-US" sz="3600" b="1" dirty="0"/>
              <a:t>From my web</a:t>
            </a:r>
          </a:p>
          <a:p>
            <a:pPr algn="ctr"/>
            <a:r>
              <a:rPr lang="en-US" sz="3600" b="1" dirty="0"/>
              <a:t> “Book Gina”</a:t>
            </a:r>
          </a:p>
          <a:p>
            <a:pPr algn="ctr"/>
            <a:r>
              <a:rPr lang="en-US" sz="3600" b="1" dirty="0"/>
              <a:t>or</a:t>
            </a:r>
          </a:p>
          <a:p>
            <a:pPr algn="ctr"/>
            <a:r>
              <a:rPr lang="en-US" b="1" dirty="0">
                <a:solidFill>
                  <a:srgbClr val="FF0000"/>
                </a:solidFill>
              </a:rPr>
              <a:t>http://www.yarcorteacres.com/personal-coaching/</a:t>
            </a:r>
          </a:p>
          <a:p>
            <a:pPr algn="ctr"/>
            <a:endParaRPr lang="en-US" sz="2400" b="1" u="sng" dirty="0">
              <a:solidFill>
                <a:srgbClr val="0070C0"/>
              </a:solidFill>
            </a:endParaRPr>
          </a:p>
        </p:txBody>
      </p:sp>
      <p:pic>
        <p:nvPicPr>
          <p:cNvPr id="4" name="Picture 3"/>
          <p:cNvPicPr>
            <a:picLocks noChangeAspect="1"/>
          </p:cNvPicPr>
          <p:nvPr/>
        </p:nvPicPr>
        <p:blipFill>
          <a:blip r:embed="rId3" cstate="print"/>
          <a:stretch>
            <a:fillRect/>
          </a:stretch>
        </p:blipFill>
        <p:spPr>
          <a:xfrm>
            <a:off x="457200" y="666750"/>
            <a:ext cx="3017782" cy="20545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0" y="209550"/>
            <a:ext cx="5105400" cy="857250"/>
          </a:xfrm>
        </p:spPr>
        <p:txBody>
          <a:bodyPr>
            <a:noAutofit/>
          </a:bodyPr>
          <a:lstStyle/>
          <a:p>
            <a:r>
              <a:rPr lang="en-US" sz="8800" b="1" dirty="0">
                <a:solidFill>
                  <a:schemeClr val="bg1"/>
                </a:solidFill>
              </a:rPr>
              <a:t>Potential </a:t>
            </a:r>
          </a:p>
        </p:txBody>
      </p:sp>
      <p:sp>
        <p:nvSpPr>
          <p:cNvPr id="5" name="TextBox 4"/>
          <p:cNvSpPr txBox="1"/>
          <p:nvPr/>
        </p:nvSpPr>
        <p:spPr>
          <a:xfrm>
            <a:off x="609600" y="1200150"/>
            <a:ext cx="3707700" cy="584775"/>
          </a:xfrm>
          <a:prstGeom prst="rect">
            <a:avLst/>
          </a:prstGeom>
          <a:noFill/>
        </p:spPr>
        <p:txBody>
          <a:bodyPr wrap="square" rtlCol="0">
            <a:spAutoFit/>
          </a:bodyPr>
          <a:lstStyle/>
          <a:p>
            <a:r>
              <a:rPr lang="en-US" sz="3200" b="1" i="1" dirty="0">
                <a:solidFill>
                  <a:schemeClr val="bg1"/>
                </a:solidFill>
              </a:rPr>
              <a:t>Existing in Possibility</a:t>
            </a:r>
          </a:p>
        </p:txBody>
      </p:sp>
    </p:spTree>
    <p:extLst>
      <p:ext uri="{BB962C8B-B14F-4D97-AF65-F5344CB8AC3E}">
        <p14:creationId xmlns:p14="http://schemas.microsoft.com/office/powerpoint/2010/main" val="99528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81000" y="1504950"/>
            <a:ext cx="8534400" cy="3200400"/>
          </a:xfrm>
          <a:prstGeom prst="rect">
            <a:avLst/>
          </a:prstGeom>
        </p:spPr>
        <p:txBody>
          <a:bodyPr vert="horz" lIns="91440" tIns="45720" rIns="91440" bIns="45720" rtlCol="0" anchor="ctr">
            <a:noAutofit/>
          </a:bodyPr>
          <a:lstStyle/>
          <a:p>
            <a:pPr marL="571500" marR="0" lvl="0" indent="-571500" defTabSz="914400" rtl="0" eaLnBrk="1" fontAlgn="auto" latinLnBrk="0" hangingPunct="1">
              <a:lnSpc>
                <a:spcPct val="100000"/>
              </a:lnSpc>
              <a:spcBef>
                <a:spcPct val="0"/>
              </a:spcBef>
              <a:spcAft>
                <a:spcPts val="0"/>
              </a:spcAft>
              <a:buClrTx/>
              <a:buSzTx/>
              <a:buFont typeface="Arial" pitchFamily="34" charset="0"/>
              <a:buChar char="•"/>
              <a:tabLst/>
              <a:defRPr/>
            </a:pPr>
            <a:r>
              <a:rPr lang="en-US" sz="2800" dirty="0">
                <a:latin typeface="+mj-lt"/>
                <a:ea typeface="+mj-ea"/>
                <a:cs typeface="+mj-cs"/>
              </a:rPr>
              <a:t> #1 Secret to Attracting &amp; Create a Career You Deserve.</a:t>
            </a:r>
          </a:p>
          <a:p>
            <a:pPr marL="571500" marR="0" lvl="0" indent="-571500" defTabSz="914400" rtl="0" eaLnBrk="1" fontAlgn="auto" latinLnBrk="0" hangingPunct="1">
              <a:lnSpc>
                <a:spcPct val="100000"/>
              </a:lnSpc>
              <a:spcBef>
                <a:spcPct val="0"/>
              </a:spcBef>
              <a:spcAft>
                <a:spcPts val="0"/>
              </a:spcAft>
              <a:buClrTx/>
              <a:buSzTx/>
              <a:buFont typeface="Arial" pitchFamily="34" charset="0"/>
              <a:buChar char="•"/>
              <a:tabLst/>
              <a:defRPr/>
            </a:pPr>
            <a:endParaRPr lang="en-US" sz="2800" dirty="0">
              <a:latin typeface="+mj-lt"/>
              <a:ea typeface="+mj-ea"/>
              <a:cs typeface="+mj-cs"/>
            </a:endParaRPr>
          </a:p>
          <a:p>
            <a:pPr marL="571500" marR="0" lvl="0" indent="-571500" defTabSz="914400" rtl="0" eaLnBrk="1" fontAlgn="auto" latinLnBrk="0" hangingPunct="1">
              <a:lnSpc>
                <a:spcPct val="100000"/>
              </a:lnSpc>
              <a:spcBef>
                <a:spcPct val="0"/>
              </a:spcBef>
              <a:spcAft>
                <a:spcPts val="0"/>
              </a:spcAft>
              <a:buClrTx/>
              <a:buSzTx/>
              <a:buFont typeface="Arial" pitchFamily="34" charset="0"/>
              <a:buChar char="•"/>
              <a:tabLst/>
              <a:defRPr/>
            </a:pPr>
            <a:r>
              <a:rPr lang="en-US" sz="2800" dirty="0">
                <a:latin typeface="+mj-lt"/>
                <a:ea typeface="+mj-ea"/>
                <a:cs typeface="+mj-cs"/>
              </a:rPr>
              <a:t>The Essential Tool to keep Moving Forward Even During the Hardest of Times. </a:t>
            </a:r>
          </a:p>
          <a:p>
            <a:pPr marL="571500" marR="0" lvl="0" indent="-571500" defTabSz="914400" rtl="0" eaLnBrk="1" fontAlgn="auto" latinLnBrk="0" hangingPunct="1">
              <a:lnSpc>
                <a:spcPct val="100000"/>
              </a:lnSpc>
              <a:spcBef>
                <a:spcPct val="0"/>
              </a:spcBef>
              <a:spcAft>
                <a:spcPts val="0"/>
              </a:spcAft>
              <a:buClrTx/>
              <a:buSzTx/>
              <a:buFont typeface="Arial" pitchFamily="34" charset="0"/>
              <a:buChar char="•"/>
              <a:tabLst/>
              <a:defRPr/>
            </a:pPr>
            <a:endParaRPr lang="en-US" sz="2800" dirty="0">
              <a:latin typeface="+mj-lt"/>
              <a:ea typeface="+mj-ea"/>
              <a:cs typeface="+mj-cs"/>
            </a:endParaRPr>
          </a:p>
          <a:p>
            <a:pPr marL="571500" marR="0" lvl="0" indent="-571500" defTabSz="914400" rtl="0" eaLnBrk="1" fontAlgn="auto" latinLnBrk="0" hangingPunct="1">
              <a:lnSpc>
                <a:spcPct val="100000"/>
              </a:lnSpc>
              <a:spcBef>
                <a:spcPct val="0"/>
              </a:spcBef>
              <a:spcAft>
                <a:spcPts val="0"/>
              </a:spcAft>
              <a:buClrTx/>
              <a:buSzTx/>
              <a:buFont typeface="Arial" pitchFamily="34" charset="0"/>
              <a:buChar char="•"/>
              <a:tabLst/>
              <a:defRPr/>
            </a:pPr>
            <a:r>
              <a:rPr lang="en-US" sz="2800" dirty="0">
                <a:latin typeface="+mj-lt"/>
                <a:ea typeface="+mj-ea"/>
                <a:cs typeface="+mj-cs"/>
              </a:rPr>
              <a:t>The Formula for Sustaining Your Progress</a:t>
            </a:r>
          </a:p>
          <a:p>
            <a:pPr marL="571500" marR="0" lvl="0" indent="-571500" algn="ctr" defTabSz="914400" rtl="0" eaLnBrk="1" fontAlgn="auto" latinLnBrk="0" hangingPunct="1">
              <a:lnSpc>
                <a:spcPct val="100000"/>
              </a:lnSpc>
              <a:spcBef>
                <a:spcPct val="0"/>
              </a:spcBef>
              <a:spcAft>
                <a:spcPts val="0"/>
              </a:spcAft>
              <a:buClrTx/>
              <a:buSzTx/>
              <a:buFont typeface="Wingdings" panose="05000000000000000000" pitchFamily="2" charset="2"/>
              <a:buChar char="q"/>
              <a:tabLst/>
              <a:defRPr/>
            </a:pPr>
            <a:endParaRPr lang="en-US" sz="3600" b="1" dirty="0">
              <a:latin typeface="+mj-lt"/>
              <a:ea typeface="+mj-ea"/>
              <a:cs typeface="+mj-cs"/>
            </a:endParaRPr>
          </a:p>
        </p:txBody>
      </p:sp>
      <p:sp>
        <p:nvSpPr>
          <p:cNvPr id="2" name="TextBox 1"/>
          <p:cNvSpPr txBox="1"/>
          <p:nvPr/>
        </p:nvSpPr>
        <p:spPr>
          <a:xfrm>
            <a:off x="381000" y="361950"/>
            <a:ext cx="8382000" cy="769441"/>
          </a:xfrm>
          <a:prstGeom prst="rect">
            <a:avLst/>
          </a:prstGeom>
          <a:noFill/>
        </p:spPr>
        <p:txBody>
          <a:bodyPr wrap="square" rtlCol="0">
            <a:spAutoFit/>
          </a:bodyPr>
          <a:lstStyle/>
          <a:p>
            <a:pPr lvl="0" algn="ctr">
              <a:spcBef>
                <a:spcPct val="0"/>
              </a:spcBef>
              <a:defRPr/>
            </a:pPr>
            <a:r>
              <a:rPr lang="en-US" sz="4400" b="1" dirty="0"/>
              <a:t>Unforgettable Knowledge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stretch>
            <a:fillRect/>
          </a:stretch>
        </p:blipFill>
        <p:spPr>
          <a:xfrm>
            <a:off x="0" y="-64114"/>
            <a:ext cx="9144000" cy="5207614"/>
          </a:xfrm>
          <a:prstGeom prst="rect">
            <a:avLst/>
          </a:prstGeom>
        </p:spPr>
      </p:pic>
      <p:sp>
        <p:nvSpPr>
          <p:cNvPr id="2" name="Title 1"/>
          <p:cNvSpPr>
            <a:spLocks noGrp="1"/>
          </p:cNvSpPr>
          <p:nvPr>
            <p:ph type="title"/>
          </p:nvPr>
        </p:nvSpPr>
        <p:spPr>
          <a:xfrm>
            <a:off x="381000" y="0"/>
            <a:ext cx="8229600" cy="857250"/>
          </a:xfrm>
        </p:spPr>
        <p:txBody>
          <a:bodyPr>
            <a:normAutofit/>
          </a:bodyPr>
          <a:lstStyle/>
          <a:p>
            <a:r>
              <a:rPr lang="en-US" b="1" dirty="0">
                <a:effectLst>
                  <a:outerShdw dist="12700" dir="3780000" algn="ctr" rotWithShape="0">
                    <a:srgbClr val="000000"/>
                  </a:outerShdw>
                </a:effectLst>
              </a:rPr>
              <a:t>YOU’RE GOING TO WANT MORE</a:t>
            </a:r>
          </a:p>
        </p:txBody>
      </p:sp>
    </p:spTree>
    <p:extLst>
      <p:ext uri="{BB962C8B-B14F-4D97-AF65-F5344CB8AC3E}">
        <p14:creationId xmlns:p14="http://schemas.microsoft.com/office/powerpoint/2010/main" val="424168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304800" y="1504950"/>
            <a:ext cx="8534400" cy="2252482"/>
          </a:xfrm>
          <a:prstGeom prst="rect">
            <a:avLst/>
          </a:prstGeom>
        </p:spPr>
        <p:txBody>
          <a:bodyPr vert="horz" lIns="91440" tIns="45720" rIns="91440" bIns="45720" rtlCol="0" anchor="ctr">
            <a:noAutofit/>
          </a:bodyPr>
          <a:lstStyle/>
          <a:p>
            <a:pPr marL="457200" marR="0" lvl="0" indent="-457200" defTabSz="914400" rtl="0" eaLnBrk="1" fontAlgn="auto" latinLnBrk="0" hangingPunct="1">
              <a:lnSpc>
                <a:spcPct val="150000"/>
              </a:lnSpc>
              <a:spcBef>
                <a:spcPct val="0"/>
              </a:spcBef>
              <a:spcAft>
                <a:spcPts val="0"/>
              </a:spcAft>
              <a:buClrTx/>
              <a:buSzTx/>
              <a:buFont typeface="Arial" pitchFamily="34" charset="0"/>
              <a:buChar char="•"/>
              <a:tabLst/>
              <a:defRPr/>
            </a:pPr>
            <a:r>
              <a:rPr lang="en-US" sz="3600" dirty="0">
                <a:latin typeface="+mj-lt"/>
                <a:ea typeface="+mj-ea"/>
                <a:cs typeface="+mj-cs"/>
              </a:rPr>
              <a:t>Its so simple your child can do it. </a:t>
            </a:r>
          </a:p>
          <a:p>
            <a:pPr marL="457200" marR="0" lvl="0" indent="-457200" defTabSz="914400" rtl="0" eaLnBrk="1" fontAlgn="auto" latinLnBrk="0" hangingPunct="1">
              <a:lnSpc>
                <a:spcPct val="150000"/>
              </a:lnSpc>
              <a:spcBef>
                <a:spcPct val="0"/>
              </a:spcBef>
              <a:spcAft>
                <a:spcPts val="0"/>
              </a:spcAft>
              <a:buClrTx/>
              <a:buSzTx/>
              <a:buFont typeface="Arial" pitchFamily="34" charset="0"/>
              <a:buChar char="•"/>
              <a:tabLst/>
              <a:defRPr/>
            </a:pPr>
            <a:r>
              <a:rPr lang="en-US" sz="3600" dirty="0">
                <a:latin typeface="+mj-lt"/>
                <a:ea typeface="+mj-ea"/>
                <a:cs typeface="+mj-cs"/>
              </a:rPr>
              <a:t>Experiential learning.  </a:t>
            </a:r>
          </a:p>
          <a:p>
            <a:pPr marL="457200" marR="0" lvl="0" indent="-457200" defTabSz="914400" rtl="0" eaLnBrk="1" fontAlgn="auto" latinLnBrk="0" hangingPunct="1">
              <a:lnSpc>
                <a:spcPct val="150000"/>
              </a:lnSpc>
              <a:spcBef>
                <a:spcPct val="0"/>
              </a:spcBef>
              <a:spcAft>
                <a:spcPts val="0"/>
              </a:spcAft>
              <a:buClrTx/>
              <a:buSzTx/>
              <a:buFont typeface="Arial" pitchFamily="34" charset="0"/>
              <a:buChar char="•"/>
              <a:tabLst/>
              <a:defRPr/>
            </a:pPr>
            <a:r>
              <a:rPr lang="en-US" sz="3600" dirty="0">
                <a:latin typeface="+mj-lt"/>
                <a:ea typeface="+mj-ea"/>
                <a:cs typeface="+mj-cs"/>
              </a:rPr>
              <a:t>It’s from the inside out!</a:t>
            </a:r>
            <a:endParaRPr lang="en-US" sz="4400" dirty="0">
              <a:latin typeface="+mj-lt"/>
              <a:ea typeface="+mj-ea"/>
              <a:cs typeface="+mj-cs"/>
            </a:endParaRPr>
          </a:p>
        </p:txBody>
      </p:sp>
      <p:sp>
        <p:nvSpPr>
          <p:cNvPr id="2" name="TextBox 1"/>
          <p:cNvSpPr txBox="1"/>
          <p:nvPr/>
        </p:nvSpPr>
        <p:spPr>
          <a:xfrm>
            <a:off x="845089" y="438150"/>
            <a:ext cx="7514621" cy="769441"/>
          </a:xfrm>
          <a:prstGeom prst="rect">
            <a:avLst/>
          </a:prstGeom>
          <a:noFill/>
        </p:spPr>
        <p:txBody>
          <a:bodyPr wrap="none" rtlCol="0">
            <a:spAutoFit/>
          </a:bodyPr>
          <a:lstStyle/>
          <a:p>
            <a:r>
              <a:rPr lang="en-US" sz="4400" b="1" dirty="0">
                <a:latin typeface="+mj-lt"/>
              </a:rPr>
              <a:t>What Makes This So Different?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209550"/>
            <a:ext cx="4419600" cy="857250"/>
          </a:xfrm>
        </p:spPr>
        <p:txBody>
          <a:bodyPr/>
          <a:lstStyle/>
          <a:p>
            <a:r>
              <a:rPr lang="en-US" b="1" dirty="0"/>
              <a:t>Gina Yarrish</a:t>
            </a:r>
          </a:p>
        </p:txBody>
      </p:sp>
      <p:sp>
        <p:nvSpPr>
          <p:cNvPr id="12" name="Content Placeholder 4"/>
          <p:cNvSpPr txBox="1">
            <a:spLocks/>
          </p:cNvSpPr>
          <p:nvPr/>
        </p:nvSpPr>
        <p:spPr>
          <a:xfrm>
            <a:off x="3810000" y="1276350"/>
            <a:ext cx="5029200" cy="25907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t>National Recognized #1 Bestselling Author </a:t>
            </a:r>
            <a:endParaRPr kumimoji="0" lang="en-US" sz="280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buFont typeface="Arial" pitchFamily="34" charset="0"/>
              <a:buChar char="•"/>
              <a:defRPr/>
            </a:pPr>
            <a:r>
              <a:rPr lang="en-US" sz="2800" dirty="0"/>
              <a:t>Highly sought after Motivational Speaking</a:t>
            </a:r>
          </a:p>
          <a:p>
            <a:pPr marL="342900" lvl="0" indent="-342900">
              <a:spcBef>
                <a:spcPct val="20000"/>
              </a:spcBef>
              <a:buFont typeface="Arial" pitchFamily="34" charset="0"/>
              <a:buChar char="•"/>
              <a:defRPr/>
            </a:pPr>
            <a:r>
              <a:rPr lang="en-US" sz="2800" dirty="0"/>
              <a:t>Top Experiential Life Coach with Equine Partners</a:t>
            </a:r>
          </a:p>
          <a:p>
            <a:pPr marL="342900" lvl="0" indent="-342900">
              <a:spcBef>
                <a:spcPct val="20000"/>
              </a:spcBef>
              <a:buFont typeface="Arial" pitchFamily="34" charset="0"/>
              <a:buChar char="•"/>
              <a:defRPr/>
            </a:pPr>
            <a:r>
              <a:rPr lang="en-US" sz="2800" dirty="0"/>
              <a:t>Multi Entrepreneur of Success </a:t>
            </a:r>
          </a:p>
          <a:p>
            <a:pPr marL="342900" lvl="0" indent="-342900">
              <a:spcBef>
                <a:spcPct val="20000"/>
              </a:spcBef>
              <a:buFont typeface="Arial" pitchFamily="34" charset="0"/>
              <a:buChar char="•"/>
              <a:defRPr/>
            </a:pPr>
            <a:endParaRPr lang="en-US" sz="2400" b="1" dirty="0"/>
          </a:p>
          <a:p>
            <a:pPr marL="342900" indent="-342900">
              <a:spcBef>
                <a:spcPct val="20000"/>
              </a:spcBef>
              <a:buFont typeface="Arial" pitchFamily="34" charset="0"/>
              <a:buChar char="•"/>
              <a:defRPr/>
            </a:pPr>
            <a:endParaRPr lang="en-US" sz="2400" b="1"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a:p>
          <a:p>
            <a:pPr marL="342900" indent="-342900">
              <a:spcBef>
                <a:spcPct val="20000"/>
              </a:spcBef>
              <a:buFont typeface="Arial" pitchFamily="34" charset="0"/>
              <a:buChar cha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52550"/>
            <a:ext cx="32766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24724</TotalTime>
  <Words>1864</Words>
  <Application>Microsoft Office PowerPoint</Application>
  <PresentationFormat>On-screen Show (16:9)</PresentationFormat>
  <Paragraphs>225</Paragraphs>
  <Slides>41</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Leelawadee UI</vt:lpstr>
      <vt:lpstr>Wingdings</vt:lpstr>
      <vt:lpstr>Office Theme</vt:lpstr>
      <vt:lpstr>HARNESS YOUR POTENTIAL  </vt:lpstr>
      <vt:lpstr>PowerPoint Presentation</vt:lpstr>
      <vt:lpstr>PowerPoint Presentation</vt:lpstr>
      <vt:lpstr>PowerPoint Presentation</vt:lpstr>
      <vt:lpstr>Potential </vt:lpstr>
      <vt:lpstr>PowerPoint Presentation</vt:lpstr>
      <vt:lpstr>YOU’RE GOING TO WANT MORE</vt:lpstr>
      <vt:lpstr>PowerPoint Presentation</vt:lpstr>
      <vt:lpstr>Gina Yarrish</vt:lpstr>
      <vt:lpstr>PowerPoint Presentation</vt:lpstr>
      <vt:lpstr>PowerPoint Presentation</vt:lpstr>
      <vt:lpstr>Without College</vt:lpstr>
      <vt:lpstr>After Doing This For Over 10 years</vt:lpstr>
      <vt:lpstr>PowerPoint Presentation</vt:lpstr>
      <vt:lpstr>What Will Hold You Back- The Hard way!</vt:lpstr>
      <vt:lpstr>How Long Have You Tried ?</vt:lpstr>
      <vt:lpstr>PowerPoint Presentation</vt:lpstr>
      <vt:lpstr>PowerPoint Presentation</vt:lpstr>
      <vt:lpstr>RESULTS ARE NOT TYPICAL…</vt:lpstr>
      <vt:lpstr>OTHERS</vt:lpstr>
      <vt:lpstr>The Solution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Who This Has Worked For…</vt:lpstr>
      <vt:lpstr>PowerPoint Presentation</vt:lpstr>
      <vt:lpstr>PowerPoint Presentation</vt:lpstr>
      <vt:lpstr>PowerPoint Presentation</vt:lpstr>
      <vt:lpstr>PowerPoint Presentation</vt:lpstr>
      <vt:lpstr>PowerPoint Presentation</vt:lpstr>
      <vt:lpstr>Dive Deeper</vt:lpstr>
      <vt:lpstr>PowerPoint Presentation</vt:lpstr>
      <vt:lpstr>What Will You Get…</vt:lpstr>
      <vt:lpstr>If All This Did Was…</vt:lpstr>
      <vt:lpstr>I HAVE A FAVOR TO ASK </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Russell Brunson</dc:creator>
  <cp:lastModifiedBy>Gina Yarrish</cp:lastModifiedBy>
  <cp:revision>2176</cp:revision>
  <dcterms:created xsi:type="dcterms:W3CDTF">2014-04-17T17:17:00Z</dcterms:created>
  <dcterms:modified xsi:type="dcterms:W3CDTF">2017-04-11T16:01:24Z</dcterms:modified>
</cp:coreProperties>
</file>