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66" r:id="rId2"/>
    <p:sldId id="509" r:id="rId3"/>
    <p:sldId id="492" r:id="rId4"/>
    <p:sldId id="268" r:id="rId5"/>
    <p:sldId id="277" r:id="rId6"/>
    <p:sldId id="306" r:id="rId7"/>
    <p:sldId id="279" r:id="rId8"/>
    <p:sldId id="325" r:id="rId9"/>
    <p:sldId id="446" r:id="rId10"/>
    <p:sldId id="308" r:id="rId11"/>
    <p:sldId id="447" r:id="rId12"/>
    <p:sldId id="448" r:id="rId13"/>
    <p:sldId id="287" r:id="rId14"/>
    <p:sldId id="478" r:id="rId15"/>
    <p:sldId id="334" r:id="rId16"/>
    <p:sldId id="327" r:id="rId17"/>
    <p:sldId id="345" r:id="rId18"/>
    <p:sldId id="456" r:id="rId19"/>
    <p:sldId id="457" r:id="rId20"/>
    <p:sldId id="330" r:id="rId21"/>
    <p:sldId id="331" r:id="rId22"/>
    <p:sldId id="479" r:id="rId23"/>
    <p:sldId id="486" r:id="rId24"/>
    <p:sldId id="449" r:id="rId25"/>
    <p:sldId id="458" r:id="rId26"/>
    <p:sldId id="433" r:id="rId27"/>
    <p:sldId id="368" r:id="rId28"/>
    <p:sldId id="362" r:id="rId29"/>
    <p:sldId id="374" r:id="rId30"/>
    <p:sldId id="501" r:id="rId31"/>
    <p:sldId id="363" r:id="rId32"/>
    <p:sldId id="369" r:id="rId33"/>
    <p:sldId id="468" r:id="rId34"/>
    <p:sldId id="377" r:id="rId35"/>
    <p:sldId id="507" r:id="rId36"/>
    <p:sldId id="445" r:id="rId37"/>
    <p:sldId id="420" r:id="rId38"/>
    <p:sldId id="444" r:id="rId39"/>
    <p:sldId id="399" r:id="rId40"/>
    <p:sldId id="424" r:id="rId41"/>
    <p:sldId id="459" r:id="rId42"/>
    <p:sldId id="423" r:id="rId43"/>
    <p:sldId id="402" r:id="rId44"/>
    <p:sldId id="403" r:id="rId45"/>
    <p:sldId id="462" r:id="rId46"/>
    <p:sldId id="460" r:id="rId47"/>
    <p:sldId id="505" r:id="rId48"/>
    <p:sldId id="506" r:id="rId49"/>
    <p:sldId id="480" r:id="rId50"/>
    <p:sldId id="510" r:id="rId51"/>
    <p:sldId id="511" r:id="rId52"/>
  </p:sldIdLst>
  <p:sldSz cx="10287000" cy="6858000" type="35mm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 snapToGrid="0">
      <p:cViewPr>
        <p:scale>
          <a:sx n="47" d="100"/>
          <a:sy n="47" d="100"/>
        </p:scale>
        <p:origin x="-390" y="-36"/>
      </p:cViewPr>
      <p:guideLst>
        <p:guide orient="horz" pos="2160"/>
        <p:guide pos="3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012"/>
    </p:cViewPr>
  </p:sorterViewPr>
  <p:notesViewPr>
    <p:cSldViewPr snapToGrid="0">
      <p:cViewPr varScale="1">
        <p:scale>
          <a:sx n="52" d="100"/>
          <a:sy n="52" d="100"/>
        </p:scale>
        <p:origin x="-2820" y="-96"/>
      </p:cViewPr>
      <p:guideLst>
        <p:guide orient="horz" pos="2208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40453-88C5-4735-B1F5-B8F0D6797F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7475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8F299-206A-4996-9D67-88747D75D991}" type="datetimeFigureOut">
              <a:rPr lang="en-CA" smtClean="0"/>
              <a:t>2017-09-13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76525" y="525463"/>
            <a:ext cx="394335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30422"/>
            <a:ext cx="7435436" cy="31544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92DEC-9DFF-4631-9E0D-94BAD39C5C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9937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76525" y="525463"/>
            <a:ext cx="394335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Robb’s experience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92DEC-9DFF-4631-9E0D-94BAD39C5C34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2448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76525" y="525463"/>
            <a:ext cx="394335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FF934-D927-4BFE-ADD1-17D16F48E247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3775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76525" y="525463"/>
            <a:ext cx="394335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FF934-D927-4BFE-ADD1-17D16F48E247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3775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76525" y="525463"/>
            <a:ext cx="394335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FF934-D927-4BFE-ADD1-17D16F48E247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3775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76525" y="525463"/>
            <a:ext cx="394335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Robb’s experience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92DEC-9DFF-4631-9E0D-94BAD39C5C3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0924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76525" y="525463"/>
            <a:ext cx="394335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Robb’s experience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92DEC-9DFF-4631-9E0D-94BAD39C5C34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2448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76525" y="525463"/>
            <a:ext cx="394335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FF934-D927-4BFE-ADD1-17D16F48E247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3775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76525" y="525463"/>
            <a:ext cx="394335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FF934-D927-4BFE-ADD1-17D16F48E247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3775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76525" y="525463"/>
            <a:ext cx="394335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FF934-D927-4BFE-ADD1-17D16F48E247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3775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76525" y="525463"/>
            <a:ext cx="394335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FF934-D927-4BFE-ADD1-17D16F48E247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3775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76525" y="525463"/>
            <a:ext cx="394335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FF934-D927-4BFE-ADD1-17D16F48E247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3775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76525" y="525463"/>
            <a:ext cx="394335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FF934-D927-4BFE-ADD1-17D16F48E247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3775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75" y="1122364"/>
            <a:ext cx="77152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1416-74E9-485F-93BE-1AEA5D8DF6EC}" type="datetimeFigureOut">
              <a:rPr lang="en-CA" smtClean="0"/>
              <a:t>2017-09-13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6FB1-AE7E-4CF0-BA3C-054D2AF9CA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984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6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987427"/>
            <a:ext cx="520779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6" y="2057400"/>
            <a:ext cx="3317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1416-74E9-485F-93BE-1AEA5D8DF6EC}" type="datetimeFigureOut">
              <a:rPr lang="en-CA" smtClean="0"/>
              <a:t>2017-09-13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6FB1-AE7E-4CF0-BA3C-054D2AF9CA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830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6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73315" y="987427"/>
            <a:ext cx="520779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6" y="2057400"/>
            <a:ext cx="3317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1416-74E9-485F-93BE-1AEA5D8DF6EC}" type="datetimeFigureOut">
              <a:rPr lang="en-CA" smtClean="0"/>
              <a:t>2017-09-13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6FB1-AE7E-4CF0-BA3C-054D2AF9CA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9630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1416-74E9-485F-93BE-1AEA5D8DF6EC}" type="datetimeFigureOut">
              <a:rPr lang="en-CA" smtClean="0"/>
              <a:t>2017-09-13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6FB1-AE7E-4CF0-BA3C-054D2AF9CA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5482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365125"/>
            <a:ext cx="221813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1" y="365125"/>
            <a:ext cx="652581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1416-74E9-485F-93BE-1AEA5D8DF6EC}" type="datetimeFigureOut">
              <a:rPr lang="en-CA" smtClean="0"/>
              <a:t>2017-09-13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6FB1-AE7E-4CF0-BA3C-054D2AF9CA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293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1416-74E9-485F-93BE-1AEA5D8DF6EC}" type="datetimeFigureOut">
              <a:rPr lang="en-CA" smtClean="0"/>
              <a:t>2017-09-13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6FB1-AE7E-4CF0-BA3C-054D2AF9CA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675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1416-74E9-485F-93BE-1AEA5D8DF6EC}" type="datetimeFigureOut">
              <a:rPr lang="en-CA" smtClean="0"/>
              <a:t>2017-09-13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6FB1-AE7E-4CF0-BA3C-054D2AF9CA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34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0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1709738"/>
            <a:ext cx="887253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4589470"/>
            <a:ext cx="88725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1416-74E9-485F-93BE-1AEA5D8DF6EC}" type="datetimeFigureOut">
              <a:rPr lang="en-CA" smtClean="0"/>
              <a:t>2017-09-13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6FB1-AE7E-4CF0-BA3C-054D2AF9CA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754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2" y="1825625"/>
            <a:ext cx="437197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7" y="1825625"/>
            <a:ext cx="437197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1416-74E9-485F-93BE-1AEA5D8DF6EC}" type="datetimeFigureOut">
              <a:rPr lang="en-CA" smtClean="0"/>
              <a:t>2017-09-13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6FB1-AE7E-4CF0-BA3C-054D2AF9CA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355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3" y="365129"/>
            <a:ext cx="887253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4" y="1681164"/>
            <a:ext cx="435188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4" y="2505075"/>
            <a:ext cx="435188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1681164"/>
            <a:ext cx="4373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2505075"/>
            <a:ext cx="4373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1416-74E9-485F-93BE-1AEA5D8DF6EC}" type="datetimeFigureOut">
              <a:rPr lang="en-CA" smtClean="0"/>
              <a:t>2017-09-13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6FB1-AE7E-4CF0-BA3C-054D2AF9CA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803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1416-74E9-485F-93BE-1AEA5D8DF6EC}" type="datetimeFigureOut">
              <a:rPr lang="en-CA" smtClean="0"/>
              <a:t>2017-09-13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6FB1-AE7E-4CF0-BA3C-054D2AF9CA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810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1416-74E9-485F-93BE-1AEA5D8DF6EC}" type="datetimeFigureOut">
              <a:rPr lang="en-CA" smtClean="0"/>
              <a:t>2017-09-13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6FB1-AE7E-4CF0-BA3C-054D2AF9CA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953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3" y="365129"/>
            <a:ext cx="88725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3" y="1825625"/>
            <a:ext cx="88725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2" y="6356357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71416-74E9-485F-93BE-1AEA5D8DF6EC}" type="datetimeFigureOut">
              <a:rPr lang="en-CA" smtClean="0"/>
              <a:t>2017-09-13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72" y="6356357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7" y="6356357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A6FB1-AE7E-4CF0-BA3C-054D2AF9CA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819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7"/>
          <a:stretch/>
        </p:blipFill>
        <p:spPr>
          <a:xfrm>
            <a:off x="1042687" y="743756"/>
            <a:ext cx="3454395" cy="55582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E598A33-09B1-468E-8BC4-0507A4902324}"/>
              </a:ext>
            </a:extLst>
          </p:cNvPr>
          <p:cNvSpPr txBox="1"/>
          <p:nvPr/>
        </p:nvSpPr>
        <p:spPr>
          <a:xfrm>
            <a:off x="4999704" y="1460083"/>
            <a:ext cx="380104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By: Robb Lucy</a:t>
            </a:r>
          </a:p>
          <a:p>
            <a:pPr marL="973138"/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Journalist</a:t>
            </a:r>
          </a:p>
          <a:p>
            <a:pPr marL="973138"/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Producer</a:t>
            </a:r>
          </a:p>
          <a:p>
            <a:pPr marL="973138"/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</a:p>
          <a:p>
            <a:pPr marL="973138"/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</a:p>
          <a:p>
            <a:pPr marL="973138"/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Speaker</a:t>
            </a:r>
          </a:p>
        </p:txBody>
      </p:sp>
    </p:spTree>
    <p:extLst>
      <p:ext uri="{BB962C8B-B14F-4D97-AF65-F5344CB8AC3E}">
        <p14:creationId xmlns:p14="http://schemas.microsoft.com/office/powerpoint/2010/main" val="371694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707233" y="1825625"/>
            <a:ext cx="887253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CA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CA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CA" dirty="0">
              <a:latin typeface="Candara" panose="020E0502030303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6598" y="1806486"/>
            <a:ext cx="94904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/>
                <a:cs typeface="Arial"/>
              </a:rPr>
              <a:t>When were you most unhappy? </a:t>
            </a:r>
          </a:p>
          <a:p>
            <a:endParaRPr lang="en-US" sz="28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Arial"/>
                <a:cs typeface="Arial"/>
              </a:rPr>
              <a:t>56% </a:t>
            </a:r>
            <a:r>
              <a:rPr lang="en-US" sz="2800" b="1" dirty="0">
                <a:solidFill>
                  <a:prstClr val="black"/>
                </a:solidFill>
                <a:latin typeface="Arial"/>
                <a:cs typeface="Arial"/>
              </a:rPr>
              <a:t>When I have unresolved conflict with others.</a:t>
            </a:r>
            <a:br>
              <a:rPr lang="en-US" sz="2800" b="1" dirty="0">
                <a:solidFill>
                  <a:prstClr val="black"/>
                </a:solidFill>
                <a:latin typeface="Arial"/>
                <a:cs typeface="Arial"/>
              </a:rPr>
            </a:br>
            <a:endParaRPr lang="en-US" sz="28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Arial"/>
                <a:cs typeface="Arial"/>
              </a:rPr>
              <a:t>32% </a:t>
            </a:r>
            <a:r>
              <a:rPr lang="en-US" sz="2800" b="1" dirty="0">
                <a:solidFill>
                  <a:prstClr val="black"/>
                </a:solidFill>
                <a:latin typeface="Arial"/>
                <a:cs typeface="Arial"/>
              </a:rPr>
              <a:t>When I feel inertia – not using my skills/talents</a:t>
            </a:r>
            <a:br>
              <a:rPr lang="en-US" sz="2800" b="1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2800" b="1" dirty="0">
                <a:solidFill>
                  <a:prstClr val="black"/>
                </a:solidFill>
                <a:latin typeface="Arial"/>
                <a:cs typeface="Arial"/>
              </a:rPr>
              <a:t>         to give/create/move forward.</a:t>
            </a:r>
            <a:br>
              <a:rPr lang="en-US" sz="2800" b="1" dirty="0">
                <a:solidFill>
                  <a:prstClr val="black"/>
                </a:solidFill>
                <a:latin typeface="Arial"/>
                <a:cs typeface="Arial"/>
              </a:rPr>
            </a:br>
            <a:endParaRPr lang="en-US" sz="28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Arial"/>
                <a:cs typeface="Arial"/>
              </a:rPr>
              <a:t>12% </a:t>
            </a:r>
            <a:r>
              <a:rPr lang="en-US" sz="2800" b="1" dirty="0">
                <a:solidFill>
                  <a:prstClr val="black"/>
                </a:solidFill>
                <a:latin typeface="Arial"/>
                <a:cs typeface="Arial"/>
              </a:rPr>
              <a:t>When I see the money’s running out.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idx="4294967295"/>
          </p:nvPr>
        </p:nvSpPr>
        <p:spPr>
          <a:xfrm>
            <a:off x="707233" y="365129"/>
            <a:ext cx="8872539" cy="1325563"/>
          </a:xfrm>
        </p:spPr>
        <p:txBody>
          <a:bodyPr/>
          <a:lstStyle/>
          <a:p>
            <a:pPr algn="ctr"/>
            <a:r>
              <a:rPr lang="en-CA" sz="4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Legacy and Happiness</a:t>
            </a:r>
            <a:r>
              <a:rPr lang="en-CA" b="1" dirty="0">
                <a:solidFill>
                  <a:srgbClr val="2E75B6"/>
                </a:solidFill>
                <a:latin typeface="Arial"/>
                <a:cs typeface="Arial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9776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402" y="774555"/>
            <a:ext cx="3855455" cy="604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6621" y="199820"/>
            <a:ext cx="8486775" cy="1138106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Legacy &amp; Storytelling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6621" y="1622738"/>
            <a:ext cx="8486775" cy="4050792"/>
          </a:xfrm>
        </p:spPr>
        <p:txBody>
          <a:bodyPr>
            <a:normAutofit/>
          </a:bodyPr>
          <a:lstStyle/>
          <a:p>
            <a:pPr>
              <a:buSzPct val="50000"/>
              <a:buFont typeface="Wingdings 2" panose="05020102010507070707" pitchFamily="18" charset="2"/>
              <a:buChar char=""/>
            </a:pPr>
            <a:endParaRPr lang="en-CA" sz="3200" dirty="0"/>
          </a:p>
          <a:p>
            <a:pPr marL="0" indent="0">
              <a:buSzPct val="50000"/>
              <a:buNone/>
            </a:pP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47591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6621" y="199820"/>
            <a:ext cx="8486775" cy="1138106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Legacy &amp; Storytelling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6621" y="1622738"/>
            <a:ext cx="8486775" cy="4050792"/>
          </a:xfrm>
        </p:spPr>
        <p:txBody>
          <a:bodyPr>
            <a:normAutofit/>
          </a:bodyPr>
          <a:lstStyle/>
          <a:p>
            <a:pPr>
              <a:buSzPct val="50000"/>
              <a:buFont typeface="Wingdings 2" panose="05020102010507070707" pitchFamily="18" charset="2"/>
              <a:buChar char=""/>
            </a:pPr>
            <a:endParaRPr lang="en-CA" sz="3200" dirty="0"/>
          </a:p>
          <a:p>
            <a:pPr marL="0" indent="0">
              <a:buSzPct val="50000"/>
              <a:buNone/>
            </a:pPr>
            <a:endParaRPr lang="en-CA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55242" y="1775138"/>
            <a:ext cx="8486775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SzPct val="50000"/>
              <a:buFont typeface="Arial" panose="020B0604020202020204" pitchFamily="34" charset="0"/>
              <a:buNone/>
            </a:pPr>
            <a:endParaRPr lang="en-CA" sz="3200" b="1">
              <a:latin typeface="Arial"/>
              <a:cs typeface="Arial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i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“Stories have to be told or they die.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i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And when they die, we can’t remember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i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who we are or why we’re here.”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b="1">
              <a:latin typeface="Arial"/>
              <a:cs typeface="Arial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i="1">
                <a:latin typeface="Arial"/>
                <a:cs typeface="Arial"/>
              </a:rPr>
              <a:t>Sue Monk Kidd,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i="1">
                <a:latin typeface="Arial"/>
                <a:cs typeface="Arial"/>
              </a:rPr>
              <a:t>The Secret Life of Bees</a:t>
            </a:r>
            <a:endParaRPr lang="en-CA" sz="3200" b="1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658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6621" y="199820"/>
            <a:ext cx="8486775" cy="1138106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Legacy Definition</a:t>
            </a:r>
          </a:p>
        </p:txBody>
      </p:sp>
    </p:spTree>
    <p:extLst>
      <p:ext uri="{BB962C8B-B14F-4D97-AF65-F5344CB8AC3E}">
        <p14:creationId xmlns:p14="http://schemas.microsoft.com/office/powerpoint/2010/main" val="275527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6621" y="199820"/>
            <a:ext cx="8486775" cy="1138106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Legacy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80286"/>
            <a:ext cx="10287000" cy="3494953"/>
          </a:xfrm>
        </p:spPr>
        <p:txBody>
          <a:bodyPr anchor="ctr">
            <a:noAutofit/>
          </a:bodyPr>
          <a:lstStyle/>
          <a:p>
            <a:pPr marL="0" indent="0" algn="ctr">
              <a:buSzPct val="50000"/>
              <a:buNone/>
            </a:pPr>
            <a:endParaRPr lang="en-CA" sz="3200" b="1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3200" b="1" dirty="0">
                <a:latin typeface="Arial"/>
                <a:cs typeface="Arial"/>
              </a:rPr>
              <a:t>A legacy is something I create that:</a:t>
            </a:r>
            <a:br>
              <a:rPr lang="en-US" sz="3200" b="1" dirty="0">
                <a:latin typeface="Arial"/>
                <a:cs typeface="Arial"/>
              </a:rPr>
            </a:br>
            <a:endParaRPr lang="en-US" sz="3200" b="1" dirty="0">
              <a:latin typeface="Arial"/>
              <a:cs typeface="Arial"/>
            </a:endParaRPr>
          </a:p>
          <a:p>
            <a:pPr marL="2300288" indent="-514350">
              <a:buFont typeface="+mj-lt"/>
              <a:buAutoNum type="arabicPeriod"/>
            </a:pPr>
            <a:r>
              <a:rPr lang="en-US" sz="3200" b="1" i="1" dirty="0">
                <a:latin typeface="Arial"/>
                <a:cs typeface="Arial"/>
              </a:rPr>
              <a:t>Connects me to others… now </a:t>
            </a:r>
          </a:p>
          <a:p>
            <a:pPr marL="2300288" indent="-514350">
              <a:buFont typeface="+mj-lt"/>
              <a:buAutoNum type="arabicPeriod"/>
            </a:pPr>
            <a:r>
              <a:rPr lang="en-US" sz="3200" b="1" i="1" dirty="0">
                <a:latin typeface="Arial"/>
                <a:cs typeface="Arial"/>
              </a:rPr>
              <a:t>Enhances our lives… now</a:t>
            </a:r>
          </a:p>
          <a:p>
            <a:pPr marL="2300288" indent="-514350">
              <a:buFont typeface="+mj-lt"/>
              <a:buAutoNum type="arabicPeriod"/>
            </a:pPr>
            <a:r>
              <a:rPr lang="en-US" sz="3200" b="1" i="1" dirty="0">
                <a:latin typeface="Arial"/>
                <a:cs typeface="Arial"/>
              </a:rPr>
              <a:t>Makes me happy… now</a:t>
            </a:r>
          </a:p>
          <a:p>
            <a:pPr marL="2300288" indent="-514350">
              <a:buFont typeface="+mj-lt"/>
              <a:buAutoNum type="arabicPeriod"/>
            </a:pPr>
            <a:r>
              <a:rPr lang="en-US" sz="3200" b="1" i="1" dirty="0">
                <a:latin typeface="Arial"/>
                <a:cs typeface="Arial"/>
              </a:rPr>
              <a:t>Continue to positively affect others when I’m gone.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4048" y="5374733"/>
            <a:ext cx="63902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just</a:t>
            </a:r>
            <a:r>
              <a:rPr lang="en-US" sz="40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leave 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legacy. </a:t>
            </a:r>
          </a:p>
          <a:p>
            <a:pPr algn="ctr"/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your legacies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CA" sz="4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80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42975" y="533400"/>
            <a:ext cx="923645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3 ways to produce your Legacies</a:t>
            </a:r>
            <a:r>
              <a:rPr lang="en-US" sz="66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:</a:t>
            </a:r>
            <a:endParaRPr lang="en-CA" sz="66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7761" y="2436729"/>
            <a:ext cx="6200736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Bradley Hand ITC" panose="03070402050302030203" pitchFamily="66" charset="0"/>
              </a:rPr>
              <a:t>1. </a:t>
            </a:r>
            <a:r>
              <a:rPr lang="en-US" sz="6600" b="1" dirty="0">
                <a:latin typeface="Bradley Hand ITC" panose="03070402050302030203" pitchFamily="66" charset="0"/>
              </a:rPr>
              <a:t>Tell</a:t>
            </a:r>
            <a:r>
              <a:rPr lang="en-US" sz="4400" b="1" dirty="0">
                <a:latin typeface="Bradley Hand ITC" panose="03070402050302030203" pitchFamily="66" charset="0"/>
              </a:rPr>
              <a:t> your Story</a:t>
            </a:r>
          </a:p>
          <a:p>
            <a:endParaRPr lang="en-US" sz="2400" b="1" dirty="0">
              <a:latin typeface="Bradley Hand ITC" panose="03070402050302030203" pitchFamily="66" charset="0"/>
            </a:endParaRPr>
          </a:p>
          <a:p>
            <a:r>
              <a:rPr lang="en-US" sz="4400" b="1" dirty="0">
                <a:latin typeface="Bradley Hand ITC" panose="03070402050302030203" pitchFamily="66" charset="0"/>
              </a:rPr>
              <a:t>2. </a:t>
            </a:r>
            <a:r>
              <a:rPr lang="en-US" sz="6600" b="1" dirty="0">
                <a:latin typeface="Bradley Hand ITC" panose="03070402050302030203" pitchFamily="66" charset="0"/>
              </a:rPr>
              <a:t>Gather</a:t>
            </a:r>
            <a:r>
              <a:rPr lang="en-US" sz="4400" b="1" dirty="0">
                <a:latin typeface="Bradley Hand ITC" panose="03070402050302030203" pitchFamily="66" charset="0"/>
              </a:rPr>
              <a:t> their Stories</a:t>
            </a:r>
          </a:p>
          <a:p>
            <a:endParaRPr lang="en-US" sz="2400" b="1" dirty="0">
              <a:latin typeface="Bradley Hand ITC" panose="03070402050302030203" pitchFamily="66" charset="0"/>
            </a:endParaRPr>
          </a:p>
          <a:p>
            <a:r>
              <a:rPr lang="en-US" sz="4400" b="1" dirty="0">
                <a:latin typeface="Bradley Hand ITC" panose="03070402050302030203" pitchFamily="66" charset="0"/>
              </a:rPr>
              <a:t>3.</a:t>
            </a:r>
            <a:r>
              <a:rPr lang="en-US" sz="6600" b="1" dirty="0">
                <a:latin typeface="Bradley Hand ITC" panose="03070402050302030203" pitchFamily="66" charset="0"/>
              </a:rPr>
              <a:t> Create </a:t>
            </a:r>
            <a:r>
              <a:rPr lang="en-US" sz="4400" b="1" dirty="0">
                <a:latin typeface="Bradley Hand ITC" panose="03070402050302030203" pitchFamily="66" charset="0"/>
              </a:rPr>
              <a:t>new Stories</a:t>
            </a:r>
            <a:endParaRPr lang="en-CA" sz="4400" b="1" dirty="0">
              <a:latin typeface="Bradley Hand ITC" panose="03070402050302030203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0616" y="2344396"/>
            <a:ext cx="2001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____</a:t>
            </a:r>
            <a:endParaRPr lang="en-CA" sz="6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0204" y="3867889"/>
            <a:ext cx="3234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______</a:t>
            </a:r>
            <a:endParaRPr lang="en-CA" sz="6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0204" y="5166748"/>
            <a:ext cx="3757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______</a:t>
            </a:r>
            <a:endParaRPr lang="en-CA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85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18" y="1334892"/>
            <a:ext cx="6615197" cy="55231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5" y="156029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Legacy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Story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Method 1:</a:t>
            </a:r>
            <a:endParaRPr lang="en-CA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3050" y="76200"/>
            <a:ext cx="87439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TELL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your Story</a:t>
            </a:r>
            <a:endParaRPr lang="en-CA" sz="5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72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5" y="156029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Legacy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Story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Method 1:</a:t>
            </a:r>
            <a:endParaRPr lang="en-CA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696" y="2017488"/>
            <a:ext cx="1000533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“What the next generation will value is not what we owned, but the evidence of who we were, and the tales of how we loved.”</a:t>
            </a:r>
          </a:p>
          <a:p>
            <a:endParaRPr lang="en-US" dirty="0"/>
          </a:p>
          <a:p>
            <a:pPr marL="7780338"/>
            <a:r>
              <a:rPr lang="en-US" sz="3200" dirty="0"/>
              <a:t>Ellen Goodman</a:t>
            </a:r>
          </a:p>
          <a:p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1543050" y="76200"/>
            <a:ext cx="87439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TELL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your Story</a:t>
            </a:r>
            <a:endParaRPr lang="en-CA" sz="5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3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010361" y="1927531"/>
            <a:ext cx="8438558" cy="49812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SzPct val="50000"/>
            </a:pPr>
            <a:r>
              <a:rPr lang="en-US" sz="1800" dirty="0">
                <a:latin typeface="Arial"/>
                <a:cs typeface="Arial"/>
              </a:rPr>
              <a:t>Accomplishment, Achievement, Acknowledgment, Adventure, Affluence, Ambition, Appreciation, Assertiveness, Balance, Beauty, Belonging, Bravery, Calmness, Candor, Care, Challenge, Charity, Cheerfulness, Clarity, Cleverness, Commitment, Community, Compassion, Competence, Competition, Conformity, Connection, Conservation, Contribution, Control, Cooperation, Courage, Creativity, Curiosity, Decisiveness, Determination, Devotion, Dignity, Diligence, Drive, Education, Efficiency, Empathy, Encouragement, Endurance, Entertainment, Environmentalism, Experience, Exuberance, Fairness, Faith, Fearlessness, Financial Independence, Fitness, Flexibility, Fortitude, Freedom, Friendliness, Generosity, Grace, Growth, Happiness, Health, Honesty, Humility, Humor, Imagination, Independence, Inspiration, Integrity, Intelligence, Joy, Kindness, Knowledge, Leadership, Love, Loyalty, Making a Difference, Meaning, Mindfulness, Modesty, Nature, Open-Mindedness, Opportunity, Optimism, Outdoors, Passion, Patience, Peace, Perceptiveness, Perseverance, Philanthropy, Playfulness, Pleasure, Pragmatism, Precision, Professionalism, Prosperity, Rationality, Recognition, Reflection, Reputation, Resourcefulness, Respect, Responsibility, Self-Reliance, Sensitivity, Sincerity, Spirituality, Spontaneity, Success, Synergy, Teaching, Teamwork, Tranquility, Trust, Truth, Uniqueness, Valor, Vision, Warmth, Wealth, Winning, Wisdom</a:t>
            </a:r>
            <a:endParaRPr lang="en-CA" sz="18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5" y="156029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Legacy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Story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Method 1:</a:t>
            </a:r>
            <a:endParaRPr lang="en-CA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3050" y="76200"/>
            <a:ext cx="874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TELL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your Story… with your </a:t>
            </a:r>
            <a:r>
              <a:rPr lang="en-US" sz="54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VALUES</a:t>
            </a:r>
            <a:endParaRPr lang="en-CA" sz="5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33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010361" y="1927531"/>
            <a:ext cx="8438558" cy="49812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SzPct val="50000"/>
            </a:pPr>
            <a:r>
              <a:rPr lang="en-US" sz="1800" dirty="0">
                <a:latin typeface="Arial"/>
                <a:cs typeface="Arial"/>
              </a:rPr>
              <a:t>Accomplishment, Achievement, Acknowledgment, </a:t>
            </a: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Adventure</a:t>
            </a:r>
            <a:r>
              <a:rPr lang="en-US" sz="1800" dirty="0">
                <a:latin typeface="Arial"/>
                <a:cs typeface="Arial"/>
              </a:rPr>
              <a:t>, Affluence, Ambition, Appreciation, Assertiveness, Balance, Beauty, Belonging, Bravery, Calmness, Candor, Care, Challenge, Charity, Cheerfulness, Clarity, Cleverness, Commitment, Community, Compassion, Competence, Competition, Conformity, </a:t>
            </a: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Connection</a:t>
            </a:r>
            <a:r>
              <a:rPr lang="en-US" sz="1800" dirty="0">
                <a:latin typeface="Arial"/>
                <a:cs typeface="Arial"/>
              </a:rPr>
              <a:t>, Conservation, Contribution, Control, Cooperation, Courage, </a:t>
            </a: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Creativity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Curiosity</a:t>
            </a:r>
            <a:r>
              <a:rPr lang="en-US" sz="1800" dirty="0">
                <a:latin typeface="Arial"/>
                <a:cs typeface="Arial"/>
              </a:rPr>
              <a:t>, Decisiveness, Determination, Devotion, Dignity, Diligence, Drive, Education, Efficiency, Empathy, Encouragement, Endurance, Entertainment, Environmentalism, Experience, Exuberance, Fairness, Faith, Fearlessness, Financial Independence, Fitness, Flexibility, Fortitude, Freedom, Friendliness, Generosity, Grace, Growth, Happiness, </a:t>
            </a: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Health,</a:t>
            </a:r>
            <a:r>
              <a:rPr lang="en-US" sz="1800" dirty="0">
                <a:latin typeface="Arial"/>
                <a:cs typeface="Arial"/>
              </a:rPr>
              <a:t> Honesty, Humility, Humor, Imagination, Independence, Inspiration, </a:t>
            </a: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Integrity, </a:t>
            </a:r>
            <a:r>
              <a:rPr lang="en-US" sz="1800" dirty="0">
                <a:latin typeface="Arial"/>
                <a:cs typeface="Arial"/>
              </a:rPr>
              <a:t>Intelligence, </a:t>
            </a: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Joy</a:t>
            </a:r>
            <a:r>
              <a:rPr lang="en-US" sz="1800" dirty="0">
                <a:latin typeface="Arial"/>
                <a:cs typeface="Arial"/>
              </a:rPr>
              <a:t>, Kindness, Knowledge, Leadership, Love, Loyalty</a:t>
            </a: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, Making a Difference</a:t>
            </a:r>
            <a:r>
              <a:rPr lang="en-US" sz="1800" dirty="0">
                <a:latin typeface="Arial"/>
                <a:cs typeface="Arial"/>
              </a:rPr>
              <a:t>, Meaning, Mindfulness, Modesty, Nature, Open-Mindedness, </a:t>
            </a: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Opportunity</a:t>
            </a:r>
            <a:r>
              <a:rPr lang="en-US" sz="1800" dirty="0">
                <a:latin typeface="Arial"/>
                <a:cs typeface="Arial"/>
              </a:rPr>
              <a:t>, Optimism, Outdoors, Passion, Patience, Peace, Perceptiveness, Perseverance, Philanthropy, Playfulness, Pleasure, Pragmatism, Precision, Professionalism, Prosperity, Rationality, Recognition, Reflection, Reputation, Resourcefulness, Respect, Responsibility, Self-Reliance, Sensitivity, Sincerity, Spirituality, Spontaneity, Success, Synergy, Teaching, Teamwork, Tranquility, Trust, Truth, Uniqueness, Valor, Vision, Warmth, Wealth, Winning, </a:t>
            </a: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Wisdom</a:t>
            </a:r>
            <a:endParaRPr lang="en-CA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5" y="156029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Legacy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Story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Method 1:</a:t>
            </a:r>
            <a:endParaRPr lang="en-CA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3050" y="76200"/>
            <a:ext cx="874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TELL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your Story… with your </a:t>
            </a:r>
            <a:r>
              <a:rPr lang="en-US" sz="54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VALUES</a:t>
            </a:r>
            <a:endParaRPr lang="en-CA" sz="5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93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7"/>
          <a:stretch/>
        </p:blipFill>
        <p:spPr>
          <a:xfrm>
            <a:off x="1042687" y="743756"/>
            <a:ext cx="3454395" cy="55582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E598A33-09B1-468E-8BC4-0507A4902324}"/>
              </a:ext>
            </a:extLst>
          </p:cNvPr>
          <p:cNvSpPr txBox="1"/>
          <p:nvPr/>
        </p:nvSpPr>
        <p:spPr>
          <a:xfrm>
            <a:off x="4999704" y="2109013"/>
            <a:ext cx="512191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 as an employee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 as a boss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 as a leader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 as a career/executive coach</a:t>
            </a:r>
          </a:p>
        </p:txBody>
      </p:sp>
    </p:spTree>
    <p:extLst>
      <p:ext uri="{BB962C8B-B14F-4D97-AF65-F5344CB8AC3E}">
        <p14:creationId xmlns:p14="http://schemas.microsoft.com/office/powerpoint/2010/main" val="112654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48567" y="2010890"/>
            <a:ext cx="383951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spc="1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Integrity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spc="1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Connection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spc="1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Wisdom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spc="1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Creativity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spc="1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Joy</a:t>
            </a:r>
            <a:endParaRPr lang="en-CA" sz="3600" spc="1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5" y="5315741"/>
            <a:ext cx="9987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 Black" panose="020B0A04020102020204" pitchFamily="34" charset="0"/>
              </a:rPr>
              <a:t>Now I can write my ‘Legacy Letter</a:t>
            </a:r>
            <a:r>
              <a:rPr lang="en-US" sz="4000" dirty="0">
                <a:solidFill>
                  <a:srgbClr val="00B0F0"/>
                </a:solidFill>
                <a:latin typeface="Arial Black" panose="020B0A04020102020204" pitchFamily="34" charset="0"/>
              </a:rPr>
              <a:t>’</a:t>
            </a:r>
            <a:endParaRPr lang="en-CA" sz="4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5" y="156029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Legacy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Story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Method 1:</a:t>
            </a:r>
            <a:endParaRPr lang="en-CA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3050" y="76200"/>
            <a:ext cx="874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TELL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your Story… with your </a:t>
            </a:r>
            <a:r>
              <a:rPr lang="en-US" sz="54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VALUES</a:t>
            </a:r>
            <a:endParaRPr lang="en-CA" sz="5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69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350" y="3791832"/>
            <a:ext cx="90868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Why is this Value important to me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?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______________________________________________________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______________________________________________________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______________________________________________________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A Story of this Value in my life?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______________________________________________________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______________________________________________________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______________________________________________________</a:t>
            </a:r>
            <a:endParaRPr lang="en-CA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080" y="2434756"/>
            <a:ext cx="2476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Arial Black" panose="020B0A04020102020204" pitchFamily="34" charset="0"/>
              </a:rPr>
              <a:t>INTEGRITY</a:t>
            </a:r>
            <a:r>
              <a:rPr lang="en-US" b="1" dirty="0">
                <a:solidFill>
                  <a:schemeClr val="accent5"/>
                </a:solidFill>
                <a:latin typeface="Arial Black" panose="020B0A04020102020204" pitchFamily="34" charset="0"/>
              </a:rPr>
              <a:t>:</a:t>
            </a:r>
            <a:endParaRPr lang="en-CA" b="1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141528" y="1447803"/>
            <a:ext cx="2974022" cy="4304671"/>
            <a:chOff x="7467600" y="1447800"/>
            <a:chExt cx="1066800" cy="430467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1447800"/>
              <a:ext cx="1066800" cy="111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2515711"/>
              <a:ext cx="1066800" cy="111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3572750"/>
              <a:ext cx="1066800" cy="111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4640661"/>
              <a:ext cx="1066800" cy="111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85725" y="156029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Legacy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Story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Method 1:</a:t>
            </a:r>
            <a:endParaRPr lang="en-CA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3051" y="76200"/>
            <a:ext cx="86582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TELL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your Story in a 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Legacy Letter</a:t>
            </a:r>
            <a:endParaRPr lang="en-CA" sz="4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9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43051" y="76200"/>
            <a:ext cx="86582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TELL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your Story in a 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Legacy Letter</a:t>
            </a:r>
            <a:endParaRPr lang="en-CA" sz="4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5" y="156029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Legacy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Story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Method 1:</a:t>
            </a:r>
            <a:endParaRPr lang="en-CA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 descr="C:\ALL DATA FILES\Robb\pics\pics\Waddington\Mountain shutterfly\Wad 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289" y="1861304"/>
            <a:ext cx="6009866" cy="4790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TextBox 8"/>
          <p:cNvSpPr txBox="1"/>
          <p:nvPr/>
        </p:nvSpPr>
        <p:spPr>
          <a:xfrm>
            <a:off x="559080" y="2434756"/>
            <a:ext cx="2476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Arial Black" panose="020B0A04020102020204" pitchFamily="34" charset="0"/>
              </a:rPr>
              <a:t>INTEGRITY</a:t>
            </a:r>
            <a:r>
              <a:rPr lang="en-US" b="1" dirty="0">
                <a:solidFill>
                  <a:schemeClr val="accent5"/>
                </a:solidFill>
                <a:latin typeface="Arial Black" panose="020B0A04020102020204" pitchFamily="34" charset="0"/>
              </a:rPr>
              <a:t>:</a:t>
            </a:r>
            <a:endParaRPr lang="en-CA" b="1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6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43051" y="76200"/>
            <a:ext cx="86582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TELL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your Story in a 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Legacy Letter</a:t>
            </a:r>
            <a:endParaRPr lang="en-CA" sz="4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5" y="156029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Legacy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Story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Method 1:</a:t>
            </a:r>
            <a:endParaRPr lang="en-CA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 descr="C:\ALL DATA FILES\Robb\pics\pics\Waddington\Mountain shutterfly\Wad 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501" y="2525486"/>
            <a:ext cx="5176613" cy="4126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449" y="1861304"/>
            <a:ext cx="6026715" cy="4790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559080" y="2434756"/>
            <a:ext cx="2476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Arial Black" panose="020B0A04020102020204" pitchFamily="34" charset="0"/>
              </a:rPr>
              <a:t>INTEGRITY</a:t>
            </a:r>
            <a:r>
              <a:rPr lang="en-US" b="1" dirty="0">
                <a:solidFill>
                  <a:schemeClr val="accent5"/>
                </a:solidFill>
                <a:latin typeface="Arial Black" panose="020B0A04020102020204" pitchFamily="34" charset="0"/>
              </a:rPr>
              <a:t>:</a:t>
            </a:r>
            <a:endParaRPr lang="en-CA" b="1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63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43051" y="76200"/>
            <a:ext cx="86582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TELL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your Story in a 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Legacy Letter</a:t>
            </a:r>
            <a:endParaRPr lang="en-CA" sz="4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2" descr="https://cleanlens.files.wordpress.com/2015/05/pen-and-paper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7420" y="3059425"/>
            <a:ext cx="5605757" cy="332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5725" y="156029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Legacy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Story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Method 1:</a:t>
            </a:r>
            <a:endParaRPr lang="en-CA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07243" y="1891857"/>
            <a:ext cx="6298088" cy="3144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1. Integrity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… the mountain</a:t>
            </a:r>
          </a:p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2. Connection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… travel</a:t>
            </a:r>
          </a:p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3. Wisdom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… listening</a:t>
            </a:r>
          </a:p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4. Creativity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…turn around</a:t>
            </a:r>
          </a:p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5. Joy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…MAW</a:t>
            </a:r>
          </a:p>
        </p:txBody>
      </p:sp>
    </p:spTree>
    <p:extLst>
      <p:ext uri="{BB962C8B-B14F-4D97-AF65-F5344CB8AC3E}">
        <p14:creationId xmlns:p14="http://schemas.microsoft.com/office/powerpoint/2010/main" val="279092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010361" y="1927531"/>
            <a:ext cx="8438558" cy="49812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SzPct val="50000"/>
            </a:pPr>
            <a:r>
              <a:rPr lang="en-US" sz="1800" dirty="0">
                <a:latin typeface="Arial"/>
                <a:cs typeface="Arial"/>
              </a:rPr>
              <a:t>Accomplishment, Achievement, Acknowledgment, Adventure, Affluence, Ambition, Appreciation, Assertiveness, Balance, Beauty, Belonging, Bravery, Calmness, Candor, Care, Challenge, Charity, Cheerfulness, Clarity, Cleverness, Commitment, Community, Compassion, Competence, Competition, Conformity, Connection, Conservation, Contribution, Control, Cooperation, Courage, Creativity, Curiosity, Decisiveness, Determination, Devotion, Dignity, Diligence, Drive, Education, Efficiency, Empathy, Encouragement, Endurance, Entertainment, Environmentalism, Experience, Exuberance, Fairness, Faith, Fearlessness, Financial Independence, Fitness, Flexibility, Fortitude, Freedom, Friendliness, Generosity, Grace, Growth, Happiness, Health, Honesty, Humility, Humor, Imagination, Independence, Inspiration, Integrity, Intelligence, Joy, Kindness, Knowledge, Leadership, Love, Loyalty, Making a Difference, Meaning, Mindfulness, Modesty, Nature, Open-Mindedness, Opportunity, Optimism, Outdoors, Passion, Patience, Peace, Perceptiveness, Perseverance, Philanthropy, Playfulness, Pleasure, Pragmatism, Precision, Professionalism, Prosperity, Rationality, Recognition, Reflection, Reputation, Resourcefulness, Respect, Responsibility, Self-Reliance, Sensitivity, Sincerity, Spirituality, Spontaneity, Success, Synergy, Teaching, Teamwork, Tranquility, Trust, Truth, Uniqueness, Valor, Vision, Warmth, Wealth, Winning, Wisdom</a:t>
            </a:r>
            <a:endParaRPr lang="en-CA" sz="18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5" y="156029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Legacy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Story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Method 1:</a:t>
            </a:r>
            <a:endParaRPr lang="en-CA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3051" y="76200"/>
            <a:ext cx="86582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TELL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your Story in a 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Legacy Letter</a:t>
            </a:r>
            <a:endParaRPr lang="en-CA" sz="4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06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350" y="3603150"/>
            <a:ext cx="90868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Why is this Value important to me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?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______________________________________________________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______________________________________________________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______________________________________________________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A story of this Value in my life?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______________________________________________________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______________________________________________________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______________________________________________________</a:t>
            </a:r>
            <a:endParaRPr lang="en-CA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141528" y="1447803"/>
            <a:ext cx="2974022" cy="4304671"/>
            <a:chOff x="7467600" y="1447800"/>
            <a:chExt cx="1066800" cy="430467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1447800"/>
              <a:ext cx="1066800" cy="111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2515711"/>
              <a:ext cx="1066800" cy="111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3572750"/>
              <a:ext cx="1066800" cy="111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4640661"/>
              <a:ext cx="1066800" cy="111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85725" y="156029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Legacy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Story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Method 1:</a:t>
            </a:r>
            <a:endParaRPr lang="en-CA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350" y="2298003"/>
            <a:ext cx="48027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In your Legacy Letter – </a:t>
            </a:r>
          </a:p>
          <a:p>
            <a:r>
              <a:rPr lang="en-US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for each Value</a:t>
            </a: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:</a:t>
            </a:r>
            <a:endParaRPr lang="en-CA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3051" y="76200"/>
            <a:ext cx="86582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TELL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your Story in a 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Legacy Letter</a:t>
            </a:r>
            <a:endParaRPr lang="en-CA" sz="4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42975" y="5334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Legacy:</a:t>
            </a:r>
            <a:endParaRPr lang="en-CA" sz="66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8701" y="1752600"/>
            <a:ext cx="6200736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Bradley Hand ITC" panose="03070402050302030203" pitchFamily="66" charset="0"/>
              </a:rPr>
              <a:t>1. </a:t>
            </a:r>
            <a:r>
              <a:rPr lang="en-US" sz="6600" b="1" dirty="0">
                <a:latin typeface="Bradley Hand ITC" panose="03070402050302030203" pitchFamily="66" charset="0"/>
              </a:rPr>
              <a:t>Tell</a:t>
            </a:r>
            <a:r>
              <a:rPr lang="en-US" sz="4400" b="1" dirty="0">
                <a:latin typeface="Bradley Hand ITC" panose="03070402050302030203" pitchFamily="66" charset="0"/>
              </a:rPr>
              <a:t> your Story</a:t>
            </a:r>
          </a:p>
          <a:p>
            <a:endParaRPr lang="en-US" sz="4400" b="1" dirty="0">
              <a:latin typeface="Bradley Hand ITC" panose="03070402050302030203" pitchFamily="66" charset="0"/>
            </a:endParaRPr>
          </a:p>
          <a:p>
            <a:r>
              <a:rPr lang="en-US" sz="4400" b="1" dirty="0">
                <a:latin typeface="Bradley Hand ITC" panose="03070402050302030203" pitchFamily="66" charset="0"/>
              </a:rPr>
              <a:t>2. </a:t>
            </a:r>
            <a:r>
              <a:rPr lang="en-US" sz="6600" b="1" dirty="0">
                <a:latin typeface="Bradley Hand ITC" panose="03070402050302030203" pitchFamily="66" charset="0"/>
              </a:rPr>
              <a:t>Gather</a:t>
            </a:r>
            <a:r>
              <a:rPr lang="en-US" sz="4400" b="1" dirty="0">
                <a:latin typeface="Bradley Hand ITC" panose="03070402050302030203" pitchFamily="66" charset="0"/>
              </a:rPr>
              <a:t> their Stories</a:t>
            </a:r>
          </a:p>
          <a:p>
            <a:endParaRPr lang="en-US" sz="4400" b="1" dirty="0">
              <a:latin typeface="Bradley Hand ITC" panose="03070402050302030203" pitchFamily="66" charset="0"/>
            </a:endParaRPr>
          </a:p>
          <a:p>
            <a:r>
              <a:rPr lang="en-US" sz="4400" b="1" dirty="0">
                <a:latin typeface="Bradley Hand ITC" panose="03070402050302030203" pitchFamily="66" charset="0"/>
              </a:rPr>
              <a:t>3.</a:t>
            </a:r>
            <a:r>
              <a:rPr lang="en-US" sz="6600" b="1" dirty="0">
                <a:latin typeface="Bradley Hand ITC" panose="03070402050302030203" pitchFamily="66" charset="0"/>
              </a:rPr>
              <a:t> Create </a:t>
            </a:r>
            <a:r>
              <a:rPr lang="en-US" sz="4400" b="1" dirty="0">
                <a:latin typeface="Bradley Hand ITC" panose="03070402050302030203" pitchFamily="66" charset="0"/>
              </a:rPr>
              <a:t>new Stories</a:t>
            </a:r>
            <a:endParaRPr lang="en-CA" sz="4400" b="1" dirty="0">
              <a:latin typeface="Bradley Hand ITC" panose="03070402050302030203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4214" y="1872346"/>
            <a:ext cx="13340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___</a:t>
            </a:r>
            <a:endParaRPr lang="en-CA" sz="6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4636" y="3360059"/>
            <a:ext cx="13340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___</a:t>
            </a:r>
            <a:endParaRPr lang="en-CA" sz="6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4109" y="5058229"/>
            <a:ext cx="13340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___</a:t>
            </a:r>
            <a:endParaRPr lang="en-CA" sz="6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Robb\AppData\Local\Microsoft\Windows\INetCache\IE\C1YWDTME\large-right-check-166.6-6151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95" y="1743846"/>
            <a:ext cx="1047633" cy="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00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ALL DATA FILES\LEGACY\1A The book\Kathrin\Graphics\Phil\chapter 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725" y="156029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Legacy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Story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Method 2:</a:t>
            </a:r>
            <a:endParaRPr lang="en-CA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3050" y="76200"/>
            <a:ext cx="87439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GATHER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their Story.</a:t>
            </a:r>
            <a:endParaRPr lang="en-CA" sz="5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023" y="1006077"/>
            <a:ext cx="4343476" cy="58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5" y="156029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Legacy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Story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Method 2:</a:t>
            </a:r>
            <a:endParaRPr lang="en-CA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3050" y="76200"/>
            <a:ext cx="87439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GATHER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their Story.</a:t>
            </a:r>
            <a:endParaRPr lang="en-CA" sz="5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60" y="1021968"/>
            <a:ext cx="8746408" cy="55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2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373516"/>
      </p:ext>
    </p:extLst>
  </p:cSld>
  <p:clrMapOvr>
    <a:masterClrMapping/>
  </p:clrMapOvr>
  <p:transition spd="slow" advClick="0" advTm="0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92037" y="1862828"/>
            <a:ext cx="7396843" cy="31441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“My mother told me the other day that there’s a lot she’d like to know, but there’s nobody left to ask. The door to the past is closed.”</a:t>
            </a:r>
          </a:p>
          <a:p>
            <a:pPr marL="0" indent="0">
              <a:buNone/>
            </a:pPr>
            <a:endParaRPr lang="en-US" sz="3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Garrison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Keiller</a:t>
            </a:r>
            <a:endParaRPr lang="en-US" sz="3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5" y="156029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Legacy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Story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Method 2:</a:t>
            </a:r>
            <a:endParaRPr lang="en-CA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3050" y="76200"/>
            <a:ext cx="87439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GATHER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their Story.</a:t>
            </a:r>
            <a:endParaRPr lang="en-CA" sz="5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01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2669" y="2133599"/>
            <a:ext cx="9197426" cy="3619501"/>
            <a:chOff x="714088" y="1738087"/>
            <a:chExt cx="10897814" cy="401501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753" y="1752601"/>
              <a:ext cx="2629149" cy="4000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252" y="1752601"/>
              <a:ext cx="5527959" cy="4000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088" y="1738087"/>
              <a:ext cx="2745390" cy="4000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85725" y="156029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Legacy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Story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Method 2:</a:t>
            </a:r>
            <a:endParaRPr lang="en-CA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3050" y="76200"/>
            <a:ext cx="87439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GATHER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their Story.</a:t>
            </a:r>
            <a:endParaRPr lang="en-CA" sz="5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23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2186" y="1382486"/>
            <a:ext cx="95349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Chiller" panose="04020404031007020602" pitchFamily="82" charset="0"/>
              </a:rPr>
              <a:t>Dangerous excuses for NOT Gathering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5" y="156029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Legacy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Story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Method 2:</a:t>
            </a:r>
            <a:endParaRPr lang="en-CA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3050" y="76200"/>
            <a:ext cx="87439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GATHER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their Story.</a:t>
            </a:r>
            <a:endParaRPr lang="en-CA" sz="5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70072" y="2728685"/>
            <a:ext cx="534473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NO… Time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NO… Skills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NO… Story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NO… Techy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No… one will care!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83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5" y="156029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Legacy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Story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Method 2:</a:t>
            </a:r>
            <a:endParaRPr lang="en-CA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3050" y="76200"/>
            <a:ext cx="87439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GATHER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their Story.</a:t>
            </a:r>
            <a:endParaRPr lang="en-CA" sz="5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56230" y="1741714"/>
            <a:ext cx="6125028" cy="4017639"/>
            <a:chOff x="5581196" y="-203200"/>
            <a:chExt cx="4524376" cy="185745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1196" y="-203200"/>
              <a:ext cx="4521749" cy="1172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1197" y="958927"/>
              <a:ext cx="452437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173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92037" y="1862828"/>
            <a:ext cx="7396843" cy="4741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“There was never yet an uninteresting life. Such a thing is an impossibility. Inside the dullest exterior there is a drama, a comedy and a tragedy.”</a:t>
            </a:r>
          </a:p>
          <a:p>
            <a:pPr marL="0" indent="0">
              <a:buNone/>
            </a:pPr>
            <a:endParaRPr lang="en-US" sz="3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Twain</a:t>
            </a:r>
          </a:p>
          <a:p>
            <a:pPr marL="0" indent="0">
              <a:buNone/>
            </a:pPr>
            <a:endParaRPr lang="en-US" sz="3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5" y="156029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Legacy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Story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Method 2:</a:t>
            </a:r>
            <a:endParaRPr lang="en-CA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3050" y="76200"/>
            <a:ext cx="87439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GATHER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their Story.</a:t>
            </a:r>
            <a:endParaRPr lang="en-CA" sz="5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25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14321" y="2526507"/>
            <a:ext cx="7396843" cy="6149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6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ONE question to gather their stories: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25" y="156029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Legacy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Story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Method 2:</a:t>
            </a:r>
            <a:endParaRPr lang="en-CA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3050" y="76200"/>
            <a:ext cx="87439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GATHER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their Story.</a:t>
            </a:r>
            <a:endParaRPr lang="en-CA" sz="5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772FBB-1DD6-4324-A682-C6FE020BE2BF}"/>
              </a:ext>
            </a:extLst>
          </p:cNvPr>
          <p:cNvSpPr txBox="1"/>
          <p:nvPr/>
        </p:nvSpPr>
        <p:spPr>
          <a:xfrm>
            <a:off x="2259663" y="3524865"/>
            <a:ext cx="665150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“Tell me about…”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55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43050" y="76200"/>
            <a:ext cx="87439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LEGACY</a:t>
            </a:r>
            <a:endParaRPr lang="en-CA" sz="5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8701" y="1752600"/>
            <a:ext cx="6200736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Bradley Hand ITC" panose="03070402050302030203" pitchFamily="66" charset="0"/>
              </a:rPr>
              <a:t>1. </a:t>
            </a:r>
            <a:r>
              <a:rPr lang="en-US" sz="6600" b="1" dirty="0">
                <a:latin typeface="Bradley Hand ITC" panose="03070402050302030203" pitchFamily="66" charset="0"/>
              </a:rPr>
              <a:t>Tell</a:t>
            </a:r>
            <a:r>
              <a:rPr lang="en-US" sz="4400" b="1" dirty="0">
                <a:latin typeface="Bradley Hand ITC" panose="03070402050302030203" pitchFamily="66" charset="0"/>
              </a:rPr>
              <a:t> your Story</a:t>
            </a:r>
          </a:p>
          <a:p>
            <a:endParaRPr lang="en-US" sz="4400" b="1" dirty="0">
              <a:latin typeface="Bradley Hand ITC" panose="03070402050302030203" pitchFamily="66" charset="0"/>
            </a:endParaRPr>
          </a:p>
          <a:p>
            <a:r>
              <a:rPr lang="en-US" sz="4400" b="1" dirty="0">
                <a:latin typeface="Bradley Hand ITC" panose="03070402050302030203" pitchFamily="66" charset="0"/>
              </a:rPr>
              <a:t>2. </a:t>
            </a:r>
            <a:r>
              <a:rPr lang="en-US" sz="6600" b="1" dirty="0">
                <a:latin typeface="Bradley Hand ITC" panose="03070402050302030203" pitchFamily="66" charset="0"/>
              </a:rPr>
              <a:t>Gather</a:t>
            </a:r>
            <a:r>
              <a:rPr lang="en-US" sz="4400" b="1" dirty="0">
                <a:latin typeface="Bradley Hand ITC" panose="03070402050302030203" pitchFamily="66" charset="0"/>
              </a:rPr>
              <a:t> their Stories</a:t>
            </a:r>
          </a:p>
          <a:p>
            <a:endParaRPr lang="en-US" sz="4400" b="1" dirty="0">
              <a:latin typeface="Bradley Hand ITC" panose="03070402050302030203" pitchFamily="66" charset="0"/>
            </a:endParaRPr>
          </a:p>
          <a:p>
            <a:r>
              <a:rPr lang="en-US" sz="4400" b="1" dirty="0">
                <a:latin typeface="Bradley Hand ITC" panose="03070402050302030203" pitchFamily="66" charset="0"/>
              </a:rPr>
              <a:t>3.</a:t>
            </a:r>
            <a:r>
              <a:rPr lang="en-US" sz="6600" b="1" dirty="0">
                <a:latin typeface="Bradley Hand ITC" panose="03070402050302030203" pitchFamily="66" charset="0"/>
              </a:rPr>
              <a:t> Create </a:t>
            </a:r>
            <a:r>
              <a:rPr lang="en-US" sz="4400" b="1" dirty="0">
                <a:latin typeface="Bradley Hand ITC" panose="03070402050302030203" pitchFamily="66" charset="0"/>
              </a:rPr>
              <a:t>new Stories</a:t>
            </a:r>
            <a:endParaRPr lang="en-CA" sz="4400" b="1" dirty="0">
              <a:latin typeface="Bradley Hand ITC" panose="03070402050302030203" pitchFamily="66" charset="0"/>
            </a:endParaRPr>
          </a:p>
        </p:txBody>
      </p:sp>
      <p:pic>
        <p:nvPicPr>
          <p:cNvPr id="12" name="Picture 2" descr="C:\Users\Robb\AppData\Local\Microsoft\Windows\INetCache\IE\C1YWDTME\large-right-check-166.6-6151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913" y="1743845"/>
            <a:ext cx="1047633" cy="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Robb\AppData\Local\Microsoft\Windows\INetCache\IE\C1YWDTME\large-right-check-166.6-6151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37" y="3231561"/>
            <a:ext cx="1047633" cy="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6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5" y="156029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Legacy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Story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Method 3:</a:t>
            </a:r>
            <a:endParaRPr lang="en-CA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3050" y="76200"/>
            <a:ext cx="87439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CREATE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new Stories.</a:t>
            </a:r>
            <a:endParaRPr lang="en-CA" sz="5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13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5" y="156029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Legacy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Story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Method 3:</a:t>
            </a:r>
            <a:endParaRPr lang="en-CA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3050" y="76200"/>
            <a:ext cx="87439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CREATE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new Stories.</a:t>
            </a:r>
            <a:endParaRPr lang="en-CA" sz="5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3844" y="1803400"/>
            <a:ext cx="64876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strengths 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</a:p>
          <a:p>
            <a:pPr algn="ctr"/>
            <a:r>
              <a:rPr lang="en-US" sz="4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2DFD99-EC15-4FD8-87B2-2CD0A754C3E8}"/>
              </a:ext>
            </a:extLst>
          </p:cNvPr>
          <p:cNvSpPr txBox="1"/>
          <p:nvPr/>
        </p:nvSpPr>
        <p:spPr>
          <a:xfrm>
            <a:off x="2887528" y="4598193"/>
            <a:ext cx="39203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Legacy</a:t>
            </a:r>
          </a:p>
        </p:txBody>
      </p:sp>
    </p:spTree>
    <p:extLst>
      <p:ext uri="{BB962C8B-B14F-4D97-AF65-F5344CB8AC3E}">
        <p14:creationId xmlns:p14="http://schemas.microsoft.com/office/powerpoint/2010/main" val="62308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28649" y="1031391"/>
            <a:ext cx="3606586" cy="1138106"/>
          </a:xfrm>
        </p:spPr>
        <p:txBody>
          <a:bodyPr/>
          <a:lstStyle/>
          <a:p>
            <a:pPr algn="ctr"/>
            <a:r>
              <a:rPr lang="en-CA" b="1" dirty="0">
                <a:solidFill>
                  <a:srgbClr val="2E75B6"/>
                </a:solidFill>
                <a:latin typeface="Arial"/>
                <a:cs typeface="Arial"/>
              </a:rPr>
              <a:t>Talent/Skill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298501" y="1375857"/>
            <a:ext cx="1824718" cy="449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85725" y="156029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Legacy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Story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Method 3:</a:t>
            </a:r>
            <a:endParaRPr lang="en-CA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3050" y="76200"/>
            <a:ext cx="87439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CREATE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new Stories.</a:t>
            </a:r>
            <a:endParaRPr lang="en-CA" sz="5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53745" y="995109"/>
            <a:ext cx="3773364" cy="1138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solidFill>
                  <a:srgbClr val="2E75B6"/>
                </a:solidFill>
                <a:latin typeface="Arial"/>
                <a:cs typeface="Arial"/>
              </a:rPr>
              <a:t>Your Legacy</a:t>
            </a:r>
          </a:p>
        </p:txBody>
      </p:sp>
    </p:spTree>
    <p:extLst>
      <p:ext uri="{BB962C8B-B14F-4D97-AF65-F5344CB8AC3E}">
        <p14:creationId xmlns:p14="http://schemas.microsoft.com/office/powerpoint/2010/main" val="264026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us. p. 160 (Legacy and money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423" y="673521"/>
            <a:ext cx="3947577" cy="634413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07233" y="365129"/>
            <a:ext cx="8872539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Legacy and Money</a:t>
            </a:r>
            <a:r>
              <a:rPr lang="en-CA" sz="4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707233" y="1825625"/>
            <a:ext cx="887253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CA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CA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CA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59511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28649" y="1031391"/>
            <a:ext cx="3606586" cy="1138106"/>
          </a:xfrm>
        </p:spPr>
        <p:txBody>
          <a:bodyPr/>
          <a:lstStyle/>
          <a:p>
            <a:pPr algn="ctr"/>
            <a:r>
              <a:rPr lang="en-CA" b="1" dirty="0">
                <a:solidFill>
                  <a:srgbClr val="2E75B6"/>
                </a:solidFill>
                <a:latin typeface="Arial"/>
                <a:cs typeface="Arial"/>
              </a:rPr>
              <a:t>Talent/Skill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298501" y="1375857"/>
            <a:ext cx="1824718" cy="449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1604280" y="1988441"/>
            <a:ext cx="2581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Gardening</a:t>
            </a: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292381" y="2152359"/>
            <a:ext cx="1824718" cy="449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85725" y="156029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Legacy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Story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Method 3:</a:t>
            </a:r>
            <a:endParaRPr lang="en-CA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3050" y="76200"/>
            <a:ext cx="87439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CREATE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new Stories.</a:t>
            </a:r>
            <a:endParaRPr lang="en-CA" sz="5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53745" y="995109"/>
            <a:ext cx="3773364" cy="1138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solidFill>
                  <a:srgbClr val="2E75B6"/>
                </a:solidFill>
                <a:latin typeface="Arial"/>
                <a:cs typeface="Arial"/>
              </a:rPr>
              <a:t>Your Legacy</a:t>
            </a:r>
          </a:p>
        </p:txBody>
      </p:sp>
    </p:spTree>
    <p:extLst>
      <p:ext uri="{BB962C8B-B14F-4D97-AF65-F5344CB8AC3E}">
        <p14:creationId xmlns:p14="http://schemas.microsoft.com/office/powerpoint/2010/main" val="168308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28649" y="1031391"/>
            <a:ext cx="3606586" cy="1138106"/>
          </a:xfrm>
        </p:spPr>
        <p:txBody>
          <a:bodyPr/>
          <a:lstStyle/>
          <a:p>
            <a:pPr algn="ctr"/>
            <a:r>
              <a:rPr lang="en-CA" b="1" dirty="0">
                <a:solidFill>
                  <a:srgbClr val="2E75B6"/>
                </a:solidFill>
                <a:latin typeface="Arial"/>
                <a:cs typeface="Arial"/>
              </a:rPr>
              <a:t>Talent/Skill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298501" y="1375857"/>
            <a:ext cx="1824718" cy="449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1604280" y="1988441"/>
            <a:ext cx="2581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Gardening</a:t>
            </a: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292381" y="2152359"/>
            <a:ext cx="1824718" cy="449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85725" y="156029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Legacy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Story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Method 3:</a:t>
            </a:r>
            <a:endParaRPr lang="en-CA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3050" y="76200"/>
            <a:ext cx="87439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CREATE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new Stories.</a:t>
            </a:r>
            <a:endParaRPr lang="en-CA" sz="5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695" y="2809266"/>
            <a:ext cx="4882089" cy="388916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453745" y="995109"/>
            <a:ext cx="3773364" cy="1138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solidFill>
                  <a:srgbClr val="2E75B6"/>
                </a:solidFill>
                <a:latin typeface="Arial"/>
                <a:cs typeface="Arial"/>
              </a:rPr>
              <a:t>Your Legacy</a:t>
            </a:r>
          </a:p>
        </p:txBody>
      </p:sp>
    </p:spTree>
    <p:extLst>
      <p:ext uri="{BB962C8B-B14F-4D97-AF65-F5344CB8AC3E}">
        <p14:creationId xmlns:p14="http://schemas.microsoft.com/office/powerpoint/2010/main" val="264832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28649" y="1031391"/>
            <a:ext cx="3606586" cy="1138106"/>
          </a:xfrm>
        </p:spPr>
        <p:txBody>
          <a:bodyPr/>
          <a:lstStyle/>
          <a:p>
            <a:pPr algn="ctr"/>
            <a:r>
              <a:rPr lang="en-CA" b="1" dirty="0">
                <a:solidFill>
                  <a:srgbClr val="2E75B6"/>
                </a:solidFill>
                <a:latin typeface="Arial"/>
                <a:cs typeface="Arial"/>
              </a:rPr>
              <a:t>Talent/Skill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298501" y="1375857"/>
            <a:ext cx="1824718" cy="449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53745" y="995109"/>
            <a:ext cx="3773364" cy="1138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solidFill>
                  <a:srgbClr val="2E75B6"/>
                </a:solidFill>
                <a:latin typeface="Arial"/>
                <a:cs typeface="Arial"/>
              </a:rPr>
              <a:t>Your Legacy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4280" y="1988441"/>
            <a:ext cx="2581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Gardening</a:t>
            </a: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292381" y="2152359"/>
            <a:ext cx="1824718" cy="449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6533469" y="2006848"/>
            <a:ext cx="3693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Legacy Garden</a:t>
            </a: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5" y="156029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Legacy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Story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Method 3:</a:t>
            </a:r>
            <a:endParaRPr lang="en-CA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3050" y="76200"/>
            <a:ext cx="87439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CREATE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new Stories.</a:t>
            </a:r>
            <a:endParaRPr lang="en-CA" sz="5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66570" y="3566606"/>
            <a:ext cx="3894269" cy="2190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4" y="3325826"/>
            <a:ext cx="3375985" cy="26720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381" y="3340341"/>
            <a:ext cx="3351345" cy="265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5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61257" y="2075544"/>
            <a:ext cx="9768114" cy="3701143"/>
          </a:xfrm>
        </p:spPr>
        <p:txBody>
          <a:bodyPr>
            <a:normAutofit/>
          </a:bodyPr>
          <a:lstStyle/>
          <a:p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“Don’t part with your illusions.</a:t>
            </a:r>
            <a:b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When they’re gone, you may still exist, but you have ceased to live.”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Mark Twain</a:t>
            </a: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5" y="156029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Legacy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Story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Method 3:</a:t>
            </a:r>
            <a:endParaRPr lang="en-CA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3050" y="76200"/>
            <a:ext cx="87439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CREATE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new Stories.</a:t>
            </a:r>
            <a:endParaRPr lang="en-CA" sz="5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22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32999" y="987898"/>
            <a:ext cx="3606586" cy="1138106"/>
          </a:xfrm>
        </p:spPr>
        <p:txBody>
          <a:bodyPr/>
          <a:lstStyle/>
          <a:p>
            <a:pPr algn="ctr"/>
            <a:r>
              <a:rPr lang="en-CA" b="1" dirty="0">
                <a:solidFill>
                  <a:srgbClr val="2E75B6"/>
                </a:solidFill>
                <a:latin typeface="Arial"/>
                <a:cs typeface="Arial"/>
              </a:rPr>
              <a:t>Talent/Skill</a:t>
            </a:r>
          </a:p>
        </p:txBody>
      </p:sp>
      <p:sp>
        <p:nvSpPr>
          <p:cNvPr id="3" name="Right Arrow 2"/>
          <p:cNvSpPr/>
          <p:nvPr/>
        </p:nvSpPr>
        <p:spPr>
          <a:xfrm>
            <a:off x="6588584" y="1332363"/>
            <a:ext cx="1034797" cy="449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06890" y="951616"/>
            <a:ext cx="2780054" cy="1138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solidFill>
                  <a:srgbClr val="2E75B6"/>
                </a:solidFill>
                <a:latin typeface="Arial"/>
                <a:cs typeface="Arial"/>
              </a:rPr>
              <a:t>Legacy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541140" y="1343890"/>
            <a:ext cx="1034797" cy="449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0442" y="988280"/>
            <a:ext cx="2730981" cy="1138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solidFill>
                  <a:srgbClr val="2E75B6"/>
                </a:solidFill>
                <a:latin typeface="Arial"/>
                <a:cs typeface="Arial"/>
              </a:rPr>
              <a:t>Value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04" y="1955795"/>
            <a:ext cx="5937987" cy="4691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5725" y="156029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Legacy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Story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Method 3:</a:t>
            </a:r>
            <a:endParaRPr lang="en-CA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3050" y="76200"/>
            <a:ext cx="87439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CREATE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new Stories.</a:t>
            </a:r>
            <a:endParaRPr lang="en-CA" sz="5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97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0163" y="1828797"/>
            <a:ext cx="9426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Opportunity                               Research                            Healthy people</a:t>
            </a:r>
          </a:p>
          <a:p>
            <a:r>
              <a:rPr lang="en-US" sz="2400" dirty="0"/>
              <a:t>                                                                                                  Brighter Future</a:t>
            </a:r>
            <a:endParaRPr lang="en-CA" sz="2400" dirty="0"/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3232999" y="987898"/>
            <a:ext cx="3606586" cy="1138106"/>
          </a:xfrm>
        </p:spPr>
        <p:txBody>
          <a:bodyPr/>
          <a:lstStyle/>
          <a:p>
            <a:pPr algn="ctr"/>
            <a:r>
              <a:rPr lang="en-CA" b="1" dirty="0">
                <a:solidFill>
                  <a:srgbClr val="2E75B6"/>
                </a:solidFill>
                <a:latin typeface="Arial"/>
                <a:cs typeface="Arial"/>
              </a:rPr>
              <a:t>Talent/Skill         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588584" y="1332363"/>
            <a:ext cx="1034797" cy="449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206890" y="951616"/>
            <a:ext cx="2780054" cy="1138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solidFill>
                  <a:srgbClr val="2E75B6"/>
                </a:solidFill>
                <a:latin typeface="Arial"/>
                <a:cs typeface="Arial"/>
              </a:rPr>
              <a:t>Legacy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541140" y="1343890"/>
            <a:ext cx="1034797" cy="449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0442" y="988280"/>
            <a:ext cx="2730981" cy="1138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solidFill>
                  <a:srgbClr val="2E75B6"/>
                </a:solidFill>
                <a:latin typeface="Arial"/>
                <a:cs typeface="Arial"/>
              </a:rPr>
              <a:t>Value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725" y="156029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Legacy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Story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Method 3:</a:t>
            </a:r>
            <a:endParaRPr lang="en-CA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3050" y="76200"/>
            <a:ext cx="87439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CREATE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new Stories.</a:t>
            </a:r>
            <a:endParaRPr lang="en-CA" sz="5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809" y="2596781"/>
            <a:ext cx="4829572" cy="3831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82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0163" y="1828797"/>
            <a:ext cx="9426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Opportunity                               Research                            Healthy people</a:t>
            </a:r>
          </a:p>
          <a:p>
            <a:r>
              <a:rPr lang="en-US" sz="2400" dirty="0"/>
              <a:t>                                                                                                  Brighter Future</a:t>
            </a:r>
            <a:endParaRPr lang="en-CA" sz="2400" dirty="0"/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3232999" y="987898"/>
            <a:ext cx="3606586" cy="1138106"/>
          </a:xfrm>
        </p:spPr>
        <p:txBody>
          <a:bodyPr/>
          <a:lstStyle/>
          <a:p>
            <a:pPr algn="ctr"/>
            <a:r>
              <a:rPr lang="en-CA" b="1" dirty="0">
                <a:solidFill>
                  <a:srgbClr val="2E75B6"/>
                </a:solidFill>
                <a:latin typeface="Arial"/>
                <a:cs typeface="Arial"/>
              </a:rPr>
              <a:t>Talent/Skill         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588584" y="1332363"/>
            <a:ext cx="1034797" cy="449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206890" y="951616"/>
            <a:ext cx="2780054" cy="1138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solidFill>
                  <a:srgbClr val="2E75B6"/>
                </a:solidFill>
                <a:latin typeface="Arial"/>
                <a:cs typeface="Arial"/>
              </a:rPr>
              <a:t>Legacy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541140" y="1343890"/>
            <a:ext cx="1034797" cy="449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0442" y="988280"/>
            <a:ext cx="2730981" cy="1138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solidFill>
                  <a:srgbClr val="2E75B6"/>
                </a:solidFill>
                <a:latin typeface="Arial"/>
                <a:cs typeface="Arial"/>
              </a:rPr>
              <a:t>Value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725" y="156029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Legacy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Story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Method 3:</a:t>
            </a:r>
            <a:endParaRPr lang="en-CA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3050" y="76200"/>
            <a:ext cx="87439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CREATE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new Stories.</a:t>
            </a:r>
            <a:endParaRPr lang="en-CA" sz="5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77" y="2565725"/>
            <a:ext cx="4960204" cy="3862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028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0163" y="1828797"/>
            <a:ext cx="9426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Giving back                              Story telling                          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3232999" y="987898"/>
            <a:ext cx="3606586" cy="1138106"/>
          </a:xfrm>
        </p:spPr>
        <p:txBody>
          <a:bodyPr/>
          <a:lstStyle/>
          <a:p>
            <a:pPr algn="ctr"/>
            <a:r>
              <a:rPr lang="en-CA" b="1" dirty="0">
                <a:solidFill>
                  <a:srgbClr val="2E75B6"/>
                </a:solidFill>
                <a:latin typeface="Arial"/>
                <a:cs typeface="Arial"/>
              </a:rPr>
              <a:t>Talent/Skill         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588584" y="1332363"/>
            <a:ext cx="1034797" cy="449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206890" y="951616"/>
            <a:ext cx="2780054" cy="1138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solidFill>
                  <a:srgbClr val="2E75B6"/>
                </a:solidFill>
                <a:latin typeface="Arial"/>
                <a:cs typeface="Arial"/>
              </a:rPr>
              <a:t>Legacy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541140" y="1343890"/>
            <a:ext cx="1034797" cy="449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0442" y="988280"/>
            <a:ext cx="2730981" cy="1138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solidFill>
                  <a:srgbClr val="2E75B6"/>
                </a:solidFill>
                <a:latin typeface="Arial"/>
                <a:cs typeface="Arial"/>
              </a:rPr>
              <a:t>Value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725" y="156029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Legacy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Story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Method 3:</a:t>
            </a:r>
            <a:endParaRPr lang="en-CA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3050" y="76200"/>
            <a:ext cx="87439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CREATE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new Stories.</a:t>
            </a:r>
            <a:endParaRPr lang="en-CA" sz="5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83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0163" y="1828797"/>
            <a:ext cx="9426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Giving back                              Story telling                            Make-A-Wish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3232999" y="987898"/>
            <a:ext cx="3606586" cy="1138106"/>
          </a:xfrm>
        </p:spPr>
        <p:txBody>
          <a:bodyPr/>
          <a:lstStyle/>
          <a:p>
            <a:pPr algn="ctr"/>
            <a:r>
              <a:rPr lang="en-CA" b="1" dirty="0">
                <a:solidFill>
                  <a:srgbClr val="2E75B6"/>
                </a:solidFill>
                <a:latin typeface="Arial"/>
                <a:cs typeface="Arial"/>
              </a:rPr>
              <a:t>Talent/Skill         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588584" y="1332363"/>
            <a:ext cx="1034797" cy="449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206890" y="951616"/>
            <a:ext cx="2780054" cy="1138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solidFill>
                  <a:srgbClr val="2E75B6"/>
                </a:solidFill>
                <a:latin typeface="Arial"/>
                <a:cs typeface="Arial"/>
              </a:rPr>
              <a:t>Legacy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541140" y="1343890"/>
            <a:ext cx="1034797" cy="449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0442" y="988280"/>
            <a:ext cx="2730981" cy="1138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solidFill>
                  <a:srgbClr val="2E75B6"/>
                </a:solidFill>
                <a:latin typeface="Arial"/>
                <a:cs typeface="Arial"/>
              </a:rPr>
              <a:t>Value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725" y="156029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Legacy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Story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Method 3:</a:t>
            </a:r>
            <a:endParaRPr lang="en-CA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3050" y="76200"/>
            <a:ext cx="87439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CREATE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new Stories.</a:t>
            </a:r>
            <a:endParaRPr lang="en-CA" sz="5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35" y="3866536"/>
            <a:ext cx="2867640" cy="10028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389" y="3838345"/>
            <a:ext cx="2767175" cy="1031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131" y="3811304"/>
            <a:ext cx="2653411" cy="107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67825"/>
      </p:ext>
    </p:extLst>
  </p:cSld>
  <p:clrMapOvr>
    <a:masterClrMapping/>
  </p:clrMapOvr>
  <p:transition spd="slow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7"/>
          <a:stretch/>
        </p:blipFill>
        <p:spPr>
          <a:xfrm>
            <a:off x="371379" y="1108524"/>
            <a:ext cx="3454395" cy="55582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4720" y="1328823"/>
            <a:ext cx="50449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Bradley Hand ITC" panose="03070402050302030203" pitchFamily="66" charset="0"/>
              </a:rPr>
              <a:t>     </a:t>
            </a:r>
            <a:r>
              <a:rPr lang="en-US" sz="6600" b="1" dirty="0">
                <a:latin typeface="Bradley Hand ITC" panose="03070402050302030203" pitchFamily="66" charset="0"/>
              </a:rPr>
              <a:t>Tell</a:t>
            </a:r>
            <a:r>
              <a:rPr lang="en-US" sz="4400" b="1" dirty="0">
                <a:latin typeface="Bradley Hand ITC" panose="03070402050302030203" pitchFamily="66" charset="0"/>
              </a:rPr>
              <a:t> your Story</a:t>
            </a:r>
          </a:p>
        </p:txBody>
      </p:sp>
      <p:pic>
        <p:nvPicPr>
          <p:cNvPr id="8" name="Picture 2" descr="C:\Users\Robb\AppData\Local\Microsoft\Windows\INetCache\IE\C1YWDTME\large-right-check-166.6-6151[1].gif">
            <a:extLst>
              <a:ext uri="{FF2B5EF4-FFF2-40B4-BE49-F238E27FC236}">
                <a16:creationId xmlns:a16="http://schemas.microsoft.com/office/drawing/2014/main" xmlns="" id="{33F8EB6F-065B-496D-8286-D6BE02BCA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162" y="1534805"/>
            <a:ext cx="702315" cy="62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D8416D6-A1F4-400A-97D4-8622F44FF18D}"/>
              </a:ext>
            </a:extLst>
          </p:cNvPr>
          <p:cNvSpPr/>
          <p:nvPr/>
        </p:nvSpPr>
        <p:spPr>
          <a:xfrm>
            <a:off x="4599730" y="2744233"/>
            <a:ext cx="60412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latin typeface="Bradley Hand ITC" panose="03070402050302030203" pitchFamily="66" charset="0"/>
              </a:rPr>
              <a:t>Gather </a:t>
            </a:r>
            <a:r>
              <a:rPr lang="en-US" sz="4400" b="1" dirty="0">
                <a:latin typeface="Bradley Hand ITC" panose="03070402050302030203" pitchFamily="66" charset="0"/>
              </a:rPr>
              <a:t>their Stories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6FBA4D3-075E-4C85-BFBC-B5F7161B62AD}"/>
              </a:ext>
            </a:extLst>
          </p:cNvPr>
          <p:cNvSpPr/>
          <p:nvPr/>
        </p:nvSpPr>
        <p:spPr>
          <a:xfrm>
            <a:off x="4778477" y="4159643"/>
            <a:ext cx="51435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0" b="1" dirty="0">
                <a:latin typeface="Bradley Hand ITC" panose="03070402050302030203" pitchFamily="66" charset="0"/>
              </a:rPr>
              <a:t>Create</a:t>
            </a:r>
            <a:r>
              <a:rPr lang="en-US" sz="3200" b="1" dirty="0">
                <a:latin typeface="Bradley Hand ITC" panose="03070402050302030203" pitchFamily="66" charset="0"/>
              </a:rPr>
              <a:t> </a:t>
            </a:r>
            <a:r>
              <a:rPr lang="en-US" sz="4400" b="1" dirty="0">
                <a:latin typeface="Bradley Hand ITC" panose="03070402050302030203" pitchFamily="66" charset="0"/>
              </a:rPr>
              <a:t>new Stories</a:t>
            </a:r>
            <a:endParaRPr lang="en-US" sz="4400" dirty="0"/>
          </a:p>
        </p:txBody>
      </p:sp>
      <p:pic>
        <p:nvPicPr>
          <p:cNvPr id="14" name="Picture 2" descr="C:\Users\Robb\AppData\Local\Microsoft\Windows\INetCache\IE\C1YWDTME\large-right-check-166.6-6151[1].gif">
            <a:extLst>
              <a:ext uri="{FF2B5EF4-FFF2-40B4-BE49-F238E27FC236}">
                <a16:creationId xmlns:a16="http://schemas.microsoft.com/office/drawing/2014/main" xmlns="" id="{2D58CD2C-C04E-4E20-85C5-A371D0F00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161" y="2986172"/>
            <a:ext cx="702315" cy="62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Robb\AppData\Local\Microsoft\Windows\INetCache\IE\C1YWDTME\large-right-check-166.6-6151[1].gif">
            <a:extLst>
              <a:ext uri="{FF2B5EF4-FFF2-40B4-BE49-F238E27FC236}">
                <a16:creationId xmlns:a16="http://schemas.microsoft.com/office/drawing/2014/main" xmlns="" id="{E9AF6603-5C6C-430C-BE0F-12FBB884A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405" y="4355415"/>
            <a:ext cx="702315" cy="62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61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us. p. 154 (Legacy and sex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158" y="491013"/>
            <a:ext cx="4363356" cy="647279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07233" y="365129"/>
            <a:ext cx="8872539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Legacy and Sex</a:t>
            </a:r>
            <a:r>
              <a:rPr lang="en-CA" sz="4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707233" y="1825625"/>
            <a:ext cx="887253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CA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CA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CA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05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7"/>
          <a:stretch/>
        </p:blipFill>
        <p:spPr>
          <a:xfrm>
            <a:off x="371379" y="1108524"/>
            <a:ext cx="3454395" cy="55582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6162" y="1108524"/>
            <a:ext cx="505939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Bradley Hand ITC" panose="03070402050302030203" pitchFamily="66" charset="0"/>
              </a:rPr>
              <a:t>      New Podcast: </a:t>
            </a:r>
          </a:p>
          <a:p>
            <a:r>
              <a:rPr lang="en-US" sz="4400" b="1" dirty="0">
                <a:solidFill>
                  <a:srgbClr val="0070C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      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legacycafe.org</a:t>
            </a:r>
            <a:endParaRPr lang="en-CA" sz="4400" b="1" dirty="0">
              <a:latin typeface="Bradley Hand ITC" panose="03070402050302030203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B6A694-8D0D-416C-AB18-87FA11DBC1BD}"/>
              </a:ext>
            </a:extLst>
          </p:cNvPr>
          <p:cNvSpPr txBox="1"/>
          <p:nvPr/>
        </p:nvSpPr>
        <p:spPr>
          <a:xfrm>
            <a:off x="3948341" y="2794756"/>
            <a:ext cx="61395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Bradley Hand ITC" panose="03070402050302030203" pitchFamily="66" charset="0"/>
              </a:rPr>
              <a:t>      The book: </a:t>
            </a:r>
          </a:p>
          <a:p>
            <a:r>
              <a:rPr lang="en-US" sz="4400" b="1" dirty="0">
                <a:solidFill>
                  <a:srgbClr val="0070C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      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createmylegacy.com</a:t>
            </a:r>
            <a:endParaRPr lang="en-CA" sz="4400" b="1" dirty="0">
              <a:latin typeface="Bradley Hand ITC" panose="03070402050302030203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43BDAF1-BAE5-462B-BD2A-1638A3AA2171}"/>
              </a:ext>
            </a:extLst>
          </p:cNvPr>
          <p:cNvSpPr txBox="1"/>
          <p:nvPr/>
        </p:nvSpPr>
        <p:spPr>
          <a:xfrm>
            <a:off x="3948341" y="4613724"/>
            <a:ext cx="61395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Bradley Hand ITC" panose="03070402050302030203" pitchFamily="66" charset="0"/>
              </a:rPr>
              <a:t>      Email: </a:t>
            </a:r>
          </a:p>
          <a:p>
            <a:r>
              <a:rPr lang="en-US" sz="4400" b="1" dirty="0">
                <a:solidFill>
                  <a:srgbClr val="0070C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      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rlucy@createmylegacy.com</a:t>
            </a:r>
            <a:endParaRPr lang="en-CA" sz="30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9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7"/>
          <a:stretch/>
        </p:blipFill>
        <p:spPr>
          <a:xfrm>
            <a:off x="371379" y="1108524"/>
            <a:ext cx="3454395" cy="55582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6162" y="1108524"/>
            <a:ext cx="505939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Bradley Hand ITC" panose="03070402050302030203" pitchFamily="66" charset="0"/>
              </a:rPr>
              <a:t>      New Podcast: </a:t>
            </a:r>
          </a:p>
          <a:p>
            <a:r>
              <a:rPr lang="en-US" sz="4400" b="1" dirty="0">
                <a:solidFill>
                  <a:srgbClr val="0070C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      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legacycafe.org</a:t>
            </a:r>
            <a:endParaRPr lang="en-CA" sz="4400" b="1" dirty="0">
              <a:latin typeface="Bradley Hand ITC" panose="03070402050302030203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B6A694-8D0D-416C-AB18-87FA11DBC1BD}"/>
              </a:ext>
            </a:extLst>
          </p:cNvPr>
          <p:cNvSpPr txBox="1"/>
          <p:nvPr/>
        </p:nvSpPr>
        <p:spPr>
          <a:xfrm>
            <a:off x="3948341" y="2794756"/>
            <a:ext cx="61395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Bradley Hand ITC" panose="03070402050302030203" pitchFamily="66" charset="0"/>
              </a:rPr>
              <a:t>      The book: </a:t>
            </a:r>
          </a:p>
          <a:p>
            <a:r>
              <a:rPr lang="en-US" sz="4400" b="1" dirty="0">
                <a:solidFill>
                  <a:srgbClr val="0070C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      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createmylegacy.com</a:t>
            </a:r>
            <a:endParaRPr lang="en-CA" sz="4400" b="1" dirty="0">
              <a:latin typeface="Bradley Hand ITC" panose="03070402050302030203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43BDAF1-BAE5-462B-BD2A-1638A3AA2171}"/>
              </a:ext>
            </a:extLst>
          </p:cNvPr>
          <p:cNvSpPr txBox="1"/>
          <p:nvPr/>
        </p:nvSpPr>
        <p:spPr>
          <a:xfrm>
            <a:off x="3948341" y="4613724"/>
            <a:ext cx="61395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Bradley Hand ITC" panose="03070402050302030203" pitchFamily="66" charset="0"/>
              </a:rPr>
              <a:t>      Email: </a:t>
            </a:r>
          </a:p>
          <a:p>
            <a:r>
              <a:rPr lang="en-US" sz="4400" b="1" dirty="0">
                <a:solidFill>
                  <a:srgbClr val="0070C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      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rlucy@createmylegacy.com</a:t>
            </a:r>
            <a:endParaRPr lang="en-CA" sz="30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56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07233" y="365129"/>
            <a:ext cx="8872539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Legacy and Religion	</a:t>
            </a:r>
            <a:endParaRPr lang="en-CA" sz="48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707233" y="1825625"/>
            <a:ext cx="887253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CA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CA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CA" dirty="0">
              <a:latin typeface="Candara" panose="020E0502030303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61"/>
          <a:stretch/>
        </p:blipFill>
        <p:spPr>
          <a:xfrm>
            <a:off x="2503540" y="1397733"/>
            <a:ext cx="4956727" cy="54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4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lus. p. 50 (Legacy and ego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546" y="673343"/>
            <a:ext cx="3857197" cy="613970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07233" y="365129"/>
            <a:ext cx="8872539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Legacy and Ego</a:t>
            </a:r>
            <a:r>
              <a:rPr lang="en-CA" sz="4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707233" y="1825625"/>
            <a:ext cx="887253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CA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CA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CA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83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6621" y="199820"/>
            <a:ext cx="8486775" cy="1138106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Legacy and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6621" y="1622740"/>
            <a:ext cx="8486775" cy="43896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b="1" dirty="0">
                <a:latin typeface="Arial"/>
                <a:cs typeface="Arial"/>
              </a:rPr>
              <a:t> </a:t>
            </a:r>
          </a:p>
          <a:p>
            <a:pPr marL="0" indent="0">
              <a:buNone/>
            </a:pP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9091" y="1524001"/>
            <a:ext cx="5495427" cy="2175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7" b="9418"/>
          <a:stretch/>
        </p:blipFill>
        <p:spPr>
          <a:xfrm>
            <a:off x="2857500" y="1118737"/>
            <a:ext cx="4398706" cy="573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7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07233" y="365129"/>
            <a:ext cx="8872539" cy="1325563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Legacy and Happiness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707233" y="1825625"/>
            <a:ext cx="887253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CA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CA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CA" dirty="0">
              <a:latin typeface="Candara" panose="020E0502030303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6597" y="1806486"/>
            <a:ext cx="921825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When were you most unhappy? </a:t>
            </a:r>
          </a:p>
          <a:p>
            <a:endParaRPr lang="en-US" sz="2800" b="1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800" b="1" dirty="0">
                <a:latin typeface="Arial"/>
                <a:cs typeface="Arial"/>
              </a:rPr>
              <a:t>___  When I have unresolved conflict with others.</a:t>
            </a:r>
            <a:br>
              <a:rPr lang="en-US" sz="2800" b="1" dirty="0">
                <a:latin typeface="Arial"/>
                <a:cs typeface="Arial"/>
              </a:rPr>
            </a:br>
            <a:endParaRPr lang="en-US" sz="2800" b="1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800" b="1" dirty="0">
                <a:latin typeface="Arial"/>
                <a:cs typeface="Arial"/>
              </a:rPr>
              <a:t>___  When I feel inertia – not using my skills/talents</a:t>
            </a:r>
            <a:br>
              <a:rPr lang="en-US" sz="2800" b="1" dirty="0">
                <a:latin typeface="Arial"/>
                <a:cs typeface="Arial"/>
              </a:rPr>
            </a:br>
            <a:r>
              <a:rPr lang="en-US" sz="2800" b="1" dirty="0">
                <a:latin typeface="Arial"/>
                <a:cs typeface="Arial"/>
              </a:rPr>
              <a:t>         to give/create/move forward.</a:t>
            </a:r>
            <a:br>
              <a:rPr lang="en-US" sz="2800" b="1" dirty="0">
                <a:latin typeface="Arial"/>
                <a:cs typeface="Arial"/>
              </a:rPr>
            </a:br>
            <a:endParaRPr lang="en-US" sz="2800" b="1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800" b="1" dirty="0">
                <a:latin typeface="Arial"/>
                <a:cs typeface="Arial"/>
              </a:rPr>
              <a:t>___  When I see the money’s running out.</a:t>
            </a:r>
          </a:p>
        </p:txBody>
      </p:sp>
    </p:spTree>
    <p:extLst>
      <p:ext uri="{BB962C8B-B14F-4D97-AF65-F5344CB8AC3E}">
        <p14:creationId xmlns:p14="http://schemas.microsoft.com/office/powerpoint/2010/main" val="28977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5223</TotalTime>
  <Words>1590</Words>
  <Application>Microsoft Office PowerPoint</Application>
  <PresentationFormat>35mm Slides</PresentationFormat>
  <Paragraphs>318</Paragraphs>
  <Slides>51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PowerPoint Presentation</vt:lpstr>
      <vt:lpstr>PowerPoint Presentation</vt:lpstr>
      <vt:lpstr>PowerPoint Presentation</vt:lpstr>
      <vt:lpstr>Legacy and Money </vt:lpstr>
      <vt:lpstr>Legacy and Sex </vt:lpstr>
      <vt:lpstr>Legacy and Religion </vt:lpstr>
      <vt:lpstr>Legacy and Ego </vt:lpstr>
      <vt:lpstr>Legacy and Time</vt:lpstr>
      <vt:lpstr>Legacy and Happiness </vt:lpstr>
      <vt:lpstr>Legacy and Happiness </vt:lpstr>
      <vt:lpstr>Legacy &amp; Storytelling</vt:lpstr>
      <vt:lpstr>Legacy &amp; Storytelling</vt:lpstr>
      <vt:lpstr>Legacy Definition</vt:lpstr>
      <vt:lpstr>Legacy Definition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Talent/Skill</vt:lpstr>
      <vt:lpstr>Talent/Skill</vt:lpstr>
      <vt:lpstr>Talent/Skill</vt:lpstr>
      <vt:lpstr>Talent/Skill</vt:lpstr>
      <vt:lpstr>“Don’t part with your illusions. When they’re gone, you may still exist, but you have ceased to live.”                                                 Mark Twain</vt:lpstr>
      <vt:lpstr>Talent/Skill</vt:lpstr>
      <vt:lpstr>Talent/Skill         </vt:lpstr>
      <vt:lpstr>Talent/Skill         </vt:lpstr>
      <vt:lpstr>Talent/Skill         </vt:lpstr>
      <vt:lpstr>Talent/Skill         </vt:lpstr>
      <vt:lpstr>PowerPoint Presentation</vt:lpstr>
      <vt:lpstr>PowerPoint Presentation</vt:lpstr>
      <vt:lpstr>PowerPoint Presentation</vt:lpstr>
    </vt:vector>
  </TitlesOfParts>
  <Manager>Dr. David Kaufman</Manager>
  <Company>Simon Fraser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Maple Ridge CF May 13</dc:title>
  <dc:subject>Legacy presentation by Robb Lucy</dc:subject>
  <dc:creator>Robb Lucy</dc:creator>
  <dc:description>Background image by Ashley Vanchu</dc:description>
  <cp:lastModifiedBy>Nancy Cattle</cp:lastModifiedBy>
  <cp:revision>309</cp:revision>
  <cp:lastPrinted>2016-04-01T19:43:05Z</cp:lastPrinted>
  <dcterms:created xsi:type="dcterms:W3CDTF">2014-10-06T23:11:10Z</dcterms:created>
  <dcterms:modified xsi:type="dcterms:W3CDTF">2017-09-13T16:17:47Z</dcterms:modified>
</cp:coreProperties>
</file>